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Default Extension="docx" ContentType="application/vnd.openxmlformats-officedocument.wordprocessingml.document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2" r:id="rId5"/>
    <p:sldId id="263" r:id="rId6"/>
    <p:sldId id="258" r:id="rId7"/>
    <p:sldId id="260" r:id="rId8"/>
    <p:sldId id="267" r:id="rId9"/>
    <p:sldId id="274" r:id="rId10"/>
    <p:sldId id="275" r:id="rId11"/>
    <p:sldId id="276" r:id="rId12"/>
    <p:sldId id="265" r:id="rId13"/>
    <p:sldId id="266" r:id="rId14"/>
    <p:sldId id="268" r:id="rId15"/>
    <p:sldId id="270" r:id="rId16"/>
    <p:sldId id="271" r:id="rId17"/>
    <p:sldId id="272" r:id="rId18"/>
    <p:sldId id="264" r:id="rId19"/>
    <p:sldId id="277" r:id="rId20"/>
    <p:sldId id="278" r:id="rId21"/>
    <p:sldId id="279" r:id="rId22"/>
    <p:sldId id="269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CE94E8-A7AC-44B3-A224-CED49BA47D98}" type="datetimeFigureOut">
              <a:rPr lang="en-US" smtClean="0"/>
              <a:pPr/>
              <a:t>12/3/2014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4B8DA5-23AD-4B1D-9FFD-678308540A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CE94E8-A7AC-44B3-A224-CED49BA47D98}" type="datetimeFigureOut">
              <a:rPr lang="en-US" smtClean="0"/>
              <a:pPr/>
              <a:t>12/3/2014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4B8DA5-23AD-4B1D-9FFD-678308540A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CE94E8-A7AC-44B3-A224-CED49BA47D98}" type="datetimeFigureOut">
              <a:rPr lang="en-US" smtClean="0"/>
              <a:pPr/>
              <a:t>12/3/2014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4B8DA5-23AD-4B1D-9FFD-678308540A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CE94E8-A7AC-44B3-A224-CED49BA47D98}" type="datetimeFigureOut">
              <a:rPr lang="en-US" smtClean="0"/>
              <a:pPr/>
              <a:t>12/3/2014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4B8DA5-23AD-4B1D-9FFD-678308540A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CE94E8-A7AC-44B3-A224-CED49BA47D98}" type="datetimeFigureOut">
              <a:rPr lang="en-US" smtClean="0"/>
              <a:pPr/>
              <a:t>12/3/2014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4B8DA5-23AD-4B1D-9FFD-678308540A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CE94E8-A7AC-44B3-A224-CED49BA47D98}" type="datetimeFigureOut">
              <a:rPr lang="en-US" smtClean="0"/>
              <a:pPr/>
              <a:t>12/3/2014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4B8DA5-23AD-4B1D-9FFD-678308540A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CE94E8-A7AC-44B3-A224-CED49BA47D98}" type="datetimeFigureOut">
              <a:rPr lang="en-US" smtClean="0"/>
              <a:pPr/>
              <a:t>12/3/2014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4B8DA5-23AD-4B1D-9FFD-678308540A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CE94E8-A7AC-44B3-A224-CED49BA47D98}" type="datetimeFigureOut">
              <a:rPr lang="en-US" smtClean="0"/>
              <a:pPr/>
              <a:t>12/3/2014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4B8DA5-23AD-4B1D-9FFD-678308540A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CE94E8-A7AC-44B3-A224-CED49BA47D98}" type="datetimeFigureOut">
              <a:rPr lang="en-US" smtClean="0"/>
              <a:pPr/>
              <a:t>12/3/2014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4B8DA5-23AD-4B1D-9FFD-678308540A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CE94E8-A7AC-44B3-A224-CED49BA47D98}" type="datetimeFigureOut">
              <a:rPr lang="en-US" smtClean="0"/>
              <a:pPr/>
              <a:t>12/3/2014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4B8DA5-23AD-4B1D-9FFD-678308540A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CE94E8-A7AC-44B3-A224-CED49BA47D98}" type="datetimeFigureOut">
              <a:rPr lang="en-US" smtClean="0"/>
              <a:pPr/>
              <a:t>12/3/2014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4B8DA5-23AD-4B1D-9FFD-678308540A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6FCE94E8-A7AC-44B3-A224-CED49BA47D98}" type="datetimeFigureOut">
              <a:rPr lang="en-US" smtClean="0"/>
              <a:pPr/>
              <a:t>12/3/2014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E4B8DA5-23AD-4B1D-9FFD-678308540A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CURS-HTML.pdf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Word_2007_Document1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Cursul</a:t>
            </a:r>
            <a:r>
              <a:rPr lang="en-US" dirty="0" smtClean="0"/>
              <a:t> 6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Conf. Dr. Ana-Ramona </a:t>
            </a:r>
            <a:r>
              <a:rPr lang="en-US" dirty="0" err="1" smtClean="0"/>
              <a:t>Bologa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Reprezentare</a:t>
            </a:r>
            <a:r>
              <a:rPr lang="en-US" dirty="0" smtClean="0"/>
              <a:t> </a:t>
            </a:r>
            <a:r>
              <a:rPr lang="en-US" dirty="0" err="1" smtClean="0"/>
              <a:t>arborescenta</a:t>
            </a:r>
            <a:endParaRPr lang="en-US" dirty="0"/>
          </a:p>
        </p:txBody>
      </p:sp>
      <p:pic>
        <p:nvPicPr>
          <p:cNvPr id="1741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l="27644" t="32188" r="7085" b="17346"/>
          <a:stretch>
            <a:fillRect/>
          </a:stretch>
        </p:blipFill>
        <p:spPr bwMode="auto">
          <a:xfrm>
            <a:off x="1435100" y="1528771"/>
            <a:ext cx="7499350" cy="46386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Exemple</a:t>
            </a:r>
            <a:r>
              <a:rPr lang="en-US" dirty="0" smtClean="0"/>
              <a:t> de tag-</a:t>
            </a:r>
            <a:r>
              <a:rPr lang="en-US" dirty="0" err="1" smtClean="0"/>
              <a:t>uri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4876800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hlinkClick r:id="rId2" action="ppaction://hlinkfile"/>
              </a:rPr>
              <a:t>CURS-HTML</a:t>
            </a:r>
            <a:endParaRPr lang="en-US" dirty="0" smtClean="0"/>
          </a:p>
          <a:p>
            <a:r>
              <a:rPr lang="en-US" dirty="0" err="1" smtClean="0"/>
              <a:t>Formularele</a:t>
            </a:r>
            <a:r>
              <a:rPr lang="en-US" dirty="0" smtClean="0"/>
              <a:t> (&lt;FORM&gt;) – </a:t>
            </a:r>
            <a:r>
              <a:rPr lang="en-US" dirty="0" err="1" smtClean="0"/>
              <a:t>sunt</a:t>
            </a:r>
            <a:r>
              <a:rPr lang="en-US" dirty="0" smtClean="0"/>
              <a:t> </a:t>
            </a:r>
            <a:r>
              <a:rPr lang="en-US" dirty="0" err="1" smtClean="0"/>
              <a:t>utilizate</a:t>
            </a:r>
            <a:r>
              <a:rPr lang="en-US" dirty="0" smtClean="0"/>
              <a:t> </a:t>
            </a:r>
            <a:r>
              <a:rPr lang="en-US" dirty="0" err="1" smtClean="0"/>
              <a:t>pentru</a:t>
            </a:r>
            <a:r>
              <a:rPr lang="en-US" dirty="0" smtClean="0"/>
              <a:t> </a:t>
            </a:r>
            <a:r>
              <a:rPr lang="en-US" dirty="0" err="1" smtClean="0"/>
              <a:t>transmiterea</a:t>
            </a:r>
            <a:r>
              <a:rPr lang="en-US" dirty="0" smtClean="0"/>
              <a:t> </a:t>
            </a:r>
            <a:r>
              <a:rPr lang="en-US" dirty="0" err="1" smtClean="0"/>
              <a:t>datelor</a:t>
            </a:r>
            <a:r>
              <a:rPr lang="en-US" dirty="0" smtClean="0"/>
              <a:t> </a:t>
            </a:r>
            <a:r>
              <a:rPr lang="en-US" dirty="0" err="1" smtClean="0"/>
              <a:t>catre</a:t>
            </a:r>
            <a:r>
              <a:rPr lang="en-US" dirty="0" smtClean="0"/>
              <a:t> o </a:t>
            </a:r>
            <a:r>
              <a:rPr lang="en-US" dirty="0" err="1" smtClean="0"/>
              <a:t>aplicatie</a:t>
            </a:r>
            <a:r>
              <a:rPr lang="en-US" dirty="0" smtClean="0"/>
              <a:t> </a:t>
            </a:r>
            <a:r>
              <a:rPr lang="en-US" dirty="0" err="1" smtClean="0"/>
              <a:t>sau</a:t>
            </a:r>
            <a:r>
              <a:rPr lang="en-US" dirty="0" smtClean="0"/>
              <a:t> </a:t>
            </a:r>
            <a:r>
              <a:rPr lang="en-US" dirty="0" err="1" smtClean="0"/>
              <a:t>prin</a:t>
            </a:r>
            <a:r>
              <a:rPr lang="en-US" dirty="0" smtClean="0"/>
              <a:t> email</a:t>
            </a:r>
          </a:p>
          <a:p>
            <a:pPr lvl="1"/>
            <a:r>
              <a:rPr lang="en-US" dirty="0" err="1" smtClean="0"/>
              <a:t>Atributul</a:t>
            </a:r>
            <a:r>
              <a:rPr lang="en-US" dirty="0" smtClean="0"/>
              <a:t> </a:t>
            </a:r>
            <a:r>
              <a:rPr lang="en-US" b="1" dirty="0" smtClean="0"/>
              <a:t>Action</a:t>
            </a:r>
            <a:r>
              <a:rPr lang="en-US" dirty="0" smtClean="0"/>
              <a:t>: </a:t>
            </a:r>
            <a:r>
              <a:rPr lang="en-US" dirty="0" err="1" smtClean="0"/>
              <a:t>destinatia</a:t>
            </a:r>
            <a:endParaRPr lang="en-US" dirty="0" smtClean="0"/>
          </a:p>
          <a:p>
            <a:pPr lvl="1"/>
            <a:r>
              <a:rPr lang="en-US" dirty="0" err="1" smtClean="0"/>
              <a:t>Atributul</a:t>
            </a:r>
            <a:r>
              <a:rPr lang="en-US" dirty="0" smtClean="0"/>
              <a:t> </a:t>
            </a:r>
            <a:r>
              <a:rPr lang="en-US" b="1" dirty="0" smtClean="0"/>
              <a:t>Method</a:t>
            </a:r>
            <a:r>
              <a:rPr lang="en-US" dirty="0" smtClean="0"/>
              <a:t>: GET/POST</a:t>
            </a:r>
          </a:p>
          <a:p>
            <a:pPr lvl="1"/>
            <a:r>
              <a:rPr lang="en-US" dirty="0" err="1" smtClean="0"/>
              <a:t>Atributul</a:t>
            </a:r>
            <a:r>
              <a:rPr lang="en-US" dirty="0" smtClean="0"/>
              <a:t> </a:t>
            </a:r>
            <a:r>
              <a:rPr lang="en-US" b="1" dirty="0" err="1" smtClean="0"/>
              <a:t>Enctype</a:t>
            </a:r>
            <a:r>
              <a:rPr lang="en-US" dirty="0" smtClean="0"/>
              <a:t>: text/plain pt email, multiform/ form-data pt </a:t>
            </a:r>
            <a:r>
              <a:rPr lang="en-US" dirty="0" err="1" smtClean="0"/>
              <a:t>trimitere</a:t>
            </a:r>
            <a:r>
              <a:rPr lang="en-US" dirty="0" smtClean="0"/>
              <a:t> </a:t>
            </a:r>
            <a:r>
              <a:rPr lang="en-US" dirty="0" err="1" smtClean="0"/>
              <a:t>imagini</a:t>
            </a:r>
            <a:endParaRPr lang="en-US" dirty="0" smtClean="0"/>
          </a:p>
          <a:p>
            <a:pPr lvl="1"/>
            <a:r>
              <a:rPr lang="en-US" dirty="0" err="1" smtClean="0"/>
              <a:t>Atributul</a:t>
            </a:r>
            <a:r>
              <a:rPr lang="en-US" dirty="0" smtClean="0"/>
              <a:t> </a:t>
            </a:r>
            <a:r>
              <a:rPr lang="en-US" b="1" dirty="0" smtClean="0"/>
              <a:t>Input</a:t>
            </a:r>
            <a:r>
              <a:rPr lang="en-US" dirty="0" smtClean="0"/>
              <a:t>: text, password, textbox, button, submit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Site static </a:t>
            </a:r>
            <a:r>
              <a:rPr lang="en-US" dirty="0" err="1" smtClean="0"/>
              <a:t>sau</a:t>
            </a:r>
            <a:r>
              <a:rPr lang="en-US" dirty="0" smtClean="0"/>
              <a:t> </a:t>
            </a:r>
            <a:r>
              <a:rPr lang="en-US" dirty="0" err="1" smtClean="0"/>
              <a:t>dinamic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Site static</a:t>
            </a:r>
          </a:p>
          <a:p>
            <a:pPr lvl="1"/>
            <a:r>
              <a:rPr lang="en-US" sz="2400" dirty="0" err="1" smtClean="0">
                <a:latin typeface="Tahoma" pitchFamily="34" charset="0"/>
                <a:cs typeface="Tahoma" pitchFamily="34" charset="0"/>
              </a:rPr>
              <a:t>conţin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cs typeface="Tahoma" pitchFamily="34" charset="0"/>
              </a:rPr>
              <a:t>doar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cs typeface="Tahoma" pitchFamily="34" charset="0"/>
              </a:rPr>
              <a:t>elemente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 HTML </a:t>
            </a:r>
            <a:r>
              <a:rPr lang="en-US" sz="2400" dirty="0" err="1" smtClean="0">
                <a:latin typeface="Tahoma" pitchFamily="34" charset="0"/>
                <a:cs typeface="Tahoma" pitchFamily="34" charset="0"/>
              </a:rPr>
              <a:t>si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 CSS; </a:t>
            </a:r>
          </a:p>
          <a:p>
            <a:pPr lvl="1"/>
            <a:r>
              <a:rPr lang="vi-VN" sz="2400" dirty="0" smtClean="0">
                <a:latin typeface="Tahoma" pitchFamily="34" charset="0"/>
                <a:cs typeface="Tahoma" pitchFamily="34" charset="0"/>
              </a:rPr>
              <a:t>codul sursă vizualizat în navigator este identic cu cel al fişierului stocat pe disc; </a:t>
            </a:r>
          </a:p>
          <a:p>
            <a:pPr lvl="1"/>
            <a:r>
              <a:rPr lang="vi-VN" sz="2400" dirty="0" smtClean="0">
                <a:latin typeface="Tahoma" pitchFamily="34" charset="0"/>
                <a:cs typeface="Tahoma" pitchFamily="34" charset="0"/>
              </a:rPr>
              <a:t>nu oferă interactivitate. </a:t>
            </a:r>
            <a:endParaRPr lang="en-US" sz="2400" dirty="0" smtClean="0">
              <a:latin typeface="Tahoma" pitchFamily="34" charset="0"/>
              <a:cs typeface="Tahoma" pitchFamily="34" charset="0"/>
            </a:endParaRPr>
          </a:p>
          <a:p>
            <a:r>
              <a:rPr lang="en-US" b="1" dirty="0" smtClean="0"/>
              <a:t>Site </a:t>
            </a:r>
            <a:r>
              <a:rPr lang="en-US" b="1" dirty="0" err="1" smtClean="0"/>
              <a:t>dinamic</a:t>
            </a:r>
            <a:r>
              <a:rPr lang="en-US" b="1" dirty="0" smtClean="0"/>
              <a:t> </a:t>
            </a:r>
          </a:p>
          <a:p>
            <a:pPr lvl="1"/>
            <a:r>
              <a:rPr lang="it-IT" sz="2400" dirty="0" smtClean="0">
                <a:latin typeface="Tahoma" pitchFamily="34" charset="0"/>
                <a:cs typeface="Tahoma" pitchFamily="34" charset="0"/>
              </a:rPr>
              <a:t>conţinutul lor este creat dinamic de limbaje de programare şi poate diferi la accesări diferite </a:t>
            </a:r>
          </a:p>
          <a:p>
            <a:pPr lvl="1"/>
            <a:r>
              <a:rPr lang="vi-VN" sz="2400" dirty="0" smtClean="0"/>
              <a:t>oferă interactivitate; </a:t>
            </a:r>
            <a:endParaRPr lang="en-US" sz="2400" dirty="0" smtClean="0"/>
          </a:p>
          <a:p>
            <a:pPr lvl="1"/>
            <a:r>
              <a:rPr lang="en-US" sz="2400" dirty="0" err="1" smtClean="0">
                <a:latin typeface="Tahoma" pitchFamily="34" charset="0"/>
                <a:cs typeface="Tahoma" pitchFamily="34" charset="0"/>
              </a:rPr>
              <a:t>lucru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 cu </a:t>
            </a:r>
            <a:r>
              <a:rPr lang="en-US" sz="2400" dirty="0" err="1" smtClean="0">
                <a:latin typeface="Tahoma" pitchFamily="34" charset="0"/>
                <a:cs typeface="Tahoma" pitchFamily="34" charset="0"/>
              </a:rPr>
              <a:t>baze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 de date;</a:t>
            </a:r>
          </a:p>
          <a:p>
            <a:pPr lvl="1"/>
            <a:r>
              <a:rPr lang="vi-VN" sz="2400" dirty="0" smtClean="0"/>
              <a:t>posibilităţi de interacţiune. </a:t>
            </a:r>
          </a:p>
          <a:p>
            <a:pPr lvl="1"/>
            <a:endParaRPr lang="it-IT" dirty="0" smtClean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868362"/>
          </a:xfrm>
        </p:spPr>
        <p:txBody>
          <a:bodyPr>
            <a:normAutofit fontScale="90000"/>
          </a:bodyPr>
          <a:lstStyle/>
          <a:p>
            <a:r>
              <a:rPr lang="it-IT" sz="3600" b="1" dirty="0" smtClean="0"/>
              <a:t>Pagini dinamice pe partea CLIENT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066800"/>
            <a:ext cx="7498080" cy="5486400"/>
          </a:xfrm>
        </p:spPr>
        <p:txBody>
          <a:bodyPr>
            <a:normAutofit fontScale="47500" lnSpcReduction="20000"/>
          </a:bodyPr>
          <a:lstStyle/>
          <a:p>
            <a:r>
              <a:rPr lang="fr-FR" b="1" dirty="0" err="1" smtClean="0">
                <a:latin typeface="Tahoma" pitchFamily="34" charset="0"/>
                <a:cs typeface="Tahoma" pitchFamily="34" charset="0"/>
              </a:rPr>
              <a:t>Scripturi</a:t>
            </a:r>
            <a:r>
              <a:rPr lang="fr-FR" b="1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fr-FR" b="1" dirty="0" err="1" smtClean="0">
                <a:latin typeface="Tahoma" pitchFamily="34" charset="0"/>
                <a:cs typeface="Tahoma" pitchFamily="34" charset="0"/>
              </a:rPr>
              <a:t>pe</a:t>
            </a:r>
            <a:r>
              <a:rPr lang="fr-FR" b="1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fr-FR" b="1" dirty="0" err="1" smtClean="0">
                <a:latin typeface="Tahoma" pitchFamily="34" charset="0"/>
                <a:cs typeface="Tahoma" pitchFamily="34" charset="0"/>
              </a:rPr>
              <a:t>partea</a:t>
            </a:r>
            <a:r>
              <a:rPr lang="fr-FR" b="1" dirty="0" smtClean="0">
                <a:latin typeface="Tahoma" pitchFamily="34" charset="0"/>
                <a:cs typeface="Tahoma" pitchFamily="34" charset="0"/>
              </a:rPr>
              <a:t> de client (client </a:t>
            </a:r>
            <a:r>
              <a:rPr lang="fr-FR" b="1" dirty="0" err="1" smtClean="0">
                <a:latin typeface="Tahoma" pitchFamily="34" charset="0"/>
                <a:cs typeface="Tahoma" pitchFamily="34" charset="0"/>
              </a:rPr>
              <a:t>side</a:t>
            </a:r>
            <a:r>
              <a:rPr lang="fr-FR" b="1" dirty="0" smtClean="0">
                <a:latin typeface="Tahoma" pitchFamily="34" charset="0"/>
                <a:cs typeface="Tahoma" pitchFamily="34" charset="0"/>
              </a:rPr>
              <a:t> scripts) </a:t>
            </a:r>
          </a:p>
          <a:p>
            <a:pPr lvl="1"/>
            <a:r>
              <a:rPr lang="vi-VN" dirty="0" smtClean="0">
                <a:latin typeface="Tahoma" pitchFamily="34" charset="0"/>
                <a:cs typeface="Tahoma" pitchFamily="34" charset="0"/>
              </a:rPr>
              <a:t>pentru asigurarea interactivităţii (meniuri), pentru validarea formularelor, pentru a crea diferite efecte, pentru efectuarea de calcule, diverse elemente de animaţie </a:t>
            </a: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 lvl="1"/>
            <a:r>
              <a:rPr lang="en-US" b="1" dirty="0" smtClean="0">
                <a:latin typeface="Tahoma" pitchFamily="34" charset="0"/>
                <a:cs typeface="Tahoma" pitchFamily="34" charset="0"/>
              </a:rPr>
              <a:t>JavaScript, Jscript </a:t>
            </a:r>
            <a:r>
              <a:rPr lang="en-US" b="1" dirty="0" err="1" smtClean="0">
                <a:latin typeface="Tahoma" pitchFamily="34" charset="0"/>
                <a:cs typeface="Tahoma" pitchFamily="34" charset="0"/>
              </a:rPr>
              <a:t>şi</a:t>
            </a:r>
            <a:r>
              <a:rPr lang="en-US" b="1" dirty="0" smtClean="0">
                <a:latin typeface="Tahoma" pitchFamily="34" charset="0"/>
                <a:cs typeface="Tahoma" pitchFamily="34" charset="0"/>
              </a:rPr>
              <a:t> VBScript </a:t>
            </a:r>
          </a:p>
          <a:p>
            <a:pPr lvl="1"/>
            <a:r>
              <a:rPr lang="pt-BR" dirty="0" smtClean="0">
                <a:latin typeface="Tahoma" pitchFamily="34" charset="0"/>
                <a:cs typeface="Tahoma" pitchFamily="34" charset="0"/>
              </a:rPr>
              <a:t>secvenţe de program incluse în pagina HTML care se execută de către navigator </a:t>
            </a:r>
            <a:r>
              <a:rPr lang="pt-BR" dirty="0" smtClean="0">
                <a:solidFill>
                  <a:srgbClr val="00B0F0"/>
                </a:solidFill>
                <a:latin typeface="Tahoma" pitchFamily="34" charset="0"/>
                <a:cs typeface="Tahoma" pitchFamily="34" charset="0"/>
              </a:rPr>
              <a:t>(&lt;SCRIPT&gt;)</a:t>
            </a:r>
            <a:endParaRPr lang="fr-FR" dirty="0" smtClean="0">
              <a:solidFill>
                <a:srgbClr val="00B0F0"/>
              </a:solidFill>
              <a:latin typeface="Tahoma" pitchFamily="34" charset="0"/>
              <a:cs typeface="Tahoma" pitchFamily="34" charset="0"/>
            </a:endParaRPr>
          </a:p>
          <a:p>
            <a:r>
              <a:rPr lang="en-US" b="1" dirty="0" smtClean="0">
                <a:latin typeface="Tahoma" pitchFamily="34" charset="0"/>
                <a:cs typeface="Tahoma" pitchFamily="34" charset="0"/>
              </a:rPr>
              <a:t>DHTML (Dynamic HTML) </a:t>
            </a:r>
          </a:p>
          <a:p>
            <a:pPr lvl="1"/>
            <a:r>
              <a:rPr lang="vi-VN" dirty="0" smtClean="0">
                <a:latin typeface="Tahoma" pitchFamily="34" charset="0"/>
                <a:cs typeface="Tahoma" pitchFamily="34" charset="0"/>
              </a:rPr>
              <a:t>tehnologie dezvoltată de Microsoft care combină </a:t>
            </a:r>
            <a:r>
              <a:rPr lang="vi-VN" b="1" dirty="0" smtClean="0">
                <a:latin typeface="Tahoma" pitchFamily="34" charset="0"/>
                <a:cs typeface="Tahoma" pitchFamily="34" charset="0"/>
              </a:rPr>
              <a:t>HTML</a:t>
            </a:r>
            <a:r>
              <a:rPr lang="vi-VN" dirty="0" smtClean="0">
                <a:latin typeface="Tahoma" pitchFamily="34" charset="0"/>
                <a:cs typeface="Tahoma" pitchFamily="34" charset="0"/>
              </a:rPr>
              <a:t>, foi de stiluri (</a:t>
            </a:r>
            <a:r>
              <a:rPr lang="vi-VN" b="1" dirty="0" smtClean="0">
                <a:latin typeface="Tahoma" pitchFamily="34" charset="0"/>
                <a:cs typeface="Tahoma" pitchFamily="34" charset="0"/>
              </a:rPr>
              <a:t>CSS) </a:t>
            </a:r>
            <a:r>
              <a:rPr lang="vi-VN" dirty="0" smtClean="0">
                <a:latin typeface="Tahoma" pitchFamily="34" charset="0"/>
                <a:cs typeface="Tahoma" pitchFamily="34" charset="0"/>
              </a:rPr>
              <a:t>şi</a:t>
            </a:r>
            <a:r>
              <a:rPr lang="vi-VN" b="1" dirty="0" smtClean="0">
                <a:latin typeface="Tahoma" pitchFamily="34" charset="0"/>
                <a:cs typeface="Tahoma" pitchFamily="34" charset="0"/>
              </a:rPr>
              <a:t> script-uri </a:t>
            </a:r>
            <a:r>
              <a:rPr lang="vi-VN" dirty="0" smtClean="0">
                <a:latin typeface="Tahoma" pitchFamily="34" charset="0"/>
                <a:cs typeface="Tahoma" pitchFamily="34" charset="0"/>
              </a:rPr>
              <a:t>pentru a realiza </a:t>
            </a:r>
            <a:r>
              <a:rPr lang="vi-VN" b="1" dirty="0" smtClean="0">
                <a:latin typeface="Tahoma" pitchFamily="34" charset="0"/>
                <a:cs typeface="Tahoma" pitchFamily="34" charset="0"/>
              </a:rPr>
              <a:t>pagini Web dinamice sau interactive </a:t>
            </a: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r>
              <a:rPr lang="en-US" b="1" dirty="0" smtClean="0">
                <a:latin typeface="Tahoma" pitchFamily="34" charset="0"/>
                <a:cs typeface="Tahoma" pitchFamily="34" charset="0"/>
              </a:rPr>
              <a:t>Applet-</a:t>
            </a:r>
            <a:r>
              <a:rPr lang="en-US" b="1" dirty="0" err="1" smtClean="0">
                <a:latin typeface="Tahoma" pitchFamily="34" charset="0"/>
                <a:cs typeface="Tahoma" pitchFamily="34" charset="0"/>
              </a:rPr>
              <a:t>uri</a:t>
            </a:r>
            <a:r>
              <a:rPr lang="en-US" b="1" dirty="0" smtClean="0">
                <a:latin typeface="Tahoma" pitchFamily="34" charset="0"/>
                <a:cs typeface="Tahoma" pitchFamily="34" charset="0"/>
              </a:rPr>
              <a:t> Java </a:t>
            </a:r>
          </a:p>
          <a:p>
            <a:pPr lvl="1"/>
            <a:r>
              <a:rPr lang="vi-VN" dirty="0" smtClean="0">
                <a:latin typeface="Tahoma" pitchFamily="34" charset="0"/>
                <a:cs typeface="Tahoma" pitchFamily="34" charset="0"/>
              </a:rPr>
              <a:t>aplicaţii de dimensiune redusă, scrise în limbajul Java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smtClean="0">
                <a:solidFill>
                  <a:srgbClr val="00B0F0"/>
                </a:solidFill>
                <a:latin typeface="Tahoma" pitchFamily="34" charset="0"/>
                <a:cs typeface="Tahoma" pitchFamily="34" charset="0"/>
              </a:rPr>
              <a:t>(&lt;APPLET&gt;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si</a:t>
            </a:r>
            <a:r>
              <a:rPr lang="en-US" dirty="0" smtClean="0">
                <a:solidFill>
                  <a:srgbClr val="00B0F0"/>
                </a:solidFill>
                <a:latin typeface="Tahoma" pitchFamily="34" charset="0"/>
                <a:cs typeface="Tahoma" pitchFamily="34" charset="0"/>
              </a:rPr>
              <a:t>&lt;OBJECT&gt; 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)</a:t>
            </a:r>
          </a:p>
          <a:p>
            <a:pPr lvl="1"/>
            <a:r>
              <a:rPr lang="en-US" dirty="0" smtClean="0">
                <a:latin typeface="Tahoma" pitchFamily="34" charset="0"/>
                <a:cs typeface="Tahoma" pitchFamily="34" charset="0"/>
              </a:rPr>
              <a:t>c</a:t>
            </a:r>
            <a:r>
              <a:rPr lang="vi-VN" dirty="0" smtClean="0">
                <a:latin typeface="Tahoma" pitchFamily="34" charset="0"/>
                <a:cs typeface="Tahoma" pitchFamily="34" charset="0"/>
              </a:rPr>
              <a:t>odul binar al aplicaţie este descărcat pe maşina client şi executat local, în </a:t>
            </a:r>
            <a:r>
              <a:rPr lang="vi-VN" b="1" dirty="0" smtClean="0">
                <a:latin typeface="Tahoma" pitchFamily="34" charset="0"/>
                <a:cs typeface="Tahoma" pitchFamily="34" charset="0"/>
              </a:rPr>
              <a:t>maşina virtuală Java </a:t>
            </a:r>
            <a:r>
              <a:rPr lang="vi-VN" dirty="0" smtClean="0">
                <a:latin typeface="Tahoma" pitchFamily="34" charset="0"/>
                <a:cs typeface="Tahoma" pitchFamily="34" charset="0"/>
              </a:rPr>
              <a:t>(JVM). </a:t>
            </a: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r>
              <a:rPr lang="en-US" b="1" dirty="0" err="1" smtClean="0">
                <a:latin typeface="Tahoma" pitchFamily="34" charset="0"/>
                <a:cs typeface="Tahoma" pitchFamily="34" charset="0"/>
              </a:rPr>
              <a:t>Controale</a:t>
            </a:r>
            <a:r>
              <a:rPr lang="en-US" b="1" dirty="0" smtClean="0">
                <a:latin typeface="Tahoma" pitchFamily="34" charset="0"/>
                <a:cs typeface="Tahoma" pitchFamily="34" charset="0"/>
              </a:rPr>
              <a:t> ActiveX </a:t>
            </a:r>
          </a:p>
          <a:p>
            <a:pPr lvl="1"/>
            <a:r>
              <a:rPr lang="it-IT" dirty="0" smtClean="0">
                <a:latin typeface="Tahoma" pitchFamily="34" charset="0"/>
                <a:cs typeface="Tahoma" pitchFamily="34" charset="0"/>
              </a:rPr>
              <a:t>componente binare incluse în paginile Web pentru a oferi interactivitate (</a:t>
            </a:r>
            <a:r>
              <a:rPr lang="en-US" dirty="0" smtClean="0">
                <a:solidFill>
                  <a:srgbClr val="00B0F0"/>
                </a:solidFill>
                <a:latin typeface="Tahoma" pitchFamily="34" charset="0"/>
                <a:cs typeface="Tahoma" pitchFamily="34" charset="0"/>
              </a:rPr>
              <a:t>&lt;OBJECT&gt; 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)</a:t>
            </a:r>
            <a:endParaRPr lang="it-IT" dirty="0" smtClean="0">
              <a:latin typeface="Tahoma" pitchFamily="34" charset="0"/>
              <a:cs typeface="Tahoma" pitchFamily="34" charset="0"/>
            </a:endParaRPr>
          </a:p>
          <a:p>
            <a:pPr lvl="1"/>
            <a:r>
              <a:rPr lang="vi-VN" dirty="0" smtClean="0">
                <a:latin typeface="Tahoma" pitchFamily="34" charset="0"/>
                <a:cs typeface="Tahoma" pitchFamily="34" charset="0"/>
              </a:rPr>
              <a:t>rulează pe platforma Windows şi au fost dezvoltate în </a:t>
            </a:r>
            <a:r>
              <a:rPr lang="vi-VN" b="1" dirty="0" smtClean="0">
                <a:latin typeface="Tahoma" pitchFamily="34" charset="0"/>
                <a:cs typeface="Tahoma" pitchFamily="34" charset="0"/>
              </a:rPr>
              <a:t>special pentru Internet Explorer </a:t>
            </a:r>
            <a:endParaRPr lang="en-US" b="1" dirty="0" smtClean="0">
              <a:latin typeface="Tahoma" pitchFamily="34" charset="0"/>
              <a:cs typeface="Tahoma" pitchFamily="34" charset="0"/>
            </a:endParaRPr>
          </a:p>
          <a:p>
            <a:pPr lvl="1"/>
            <a:r>
              <a:rPr lang="fr-FR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nu au </a:t>
            </a:r>
            <a:r>
              <a:rPr lang="fr-FR" dirty="0" err="1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restricţii</a:t>
            </a:r>
            <a:r>
              <a:rPr lang="fr-FR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fr-FR" dirty="0" err="1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în</a:t>
            </a:r>
            <a:r>
              <a:rPr lang="fr-FR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fr-FR" dirty="0" err="1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ceea</a:t>
            </a:r>
            <a:r>
              <a:rPr lang="fr-FR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 ce </a:t>
            </a:r>
            <a:r>
              <a:rPr lang="fr-FR" dirty="0" err="1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priveşte</a:t>
            </a:r>
            <a:r>
              <a:rPr lang="fr-FR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fr-FR" dirty="0" err="1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accesul</a:t>
            </a:r>
            <a:r>
              <a:rPr lang="fr-FR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 la disc</a:t>
            </a:r>
            <a:r>
              <a:rPr lang="fr-FR" dirty="0" smtClean="0">
                <a:latin typeface="Tahoma" pitchFamily="34" charset="0"/>
                <a:cs typeface="Tahoma" pitchFamily="34" charset="0"/>
              </a:rPr>
              <a:t>, </a:t>
            </a:r>
            <a:r>
              <a:rPr lang="fr-FR" dirty="0" err="1" smtClean="0">
                <a:latin typeface="Tahoma" pitchFamily="34" charset="0"/>
                <a:cs typeface="Tahoma" pitchFamily="34" charset="0"/>
              </a:rPr>
              <a:t>ceea</a:t>
            </a:r>
            <a:r>
              <a:rPr lang="fr-FR" dirty="0" smtClean="0">
                <a:latin typeface="Tahoma" pitchFamily="34" charset="0"/>
                <a:cs typeface="Tahoma" pitchFamily="34" charset="0"/>
              </a:rPr>
              <a:t> ce face ca </a:t>
            </a:r>
            <a:r>
              <a:rPr lang="fr-FR" dirty="0" err="1" smtClean="0">
                <a:latin typeface="Tahoma" pitchFamily="34" charset="0"/>
                <a:cs typeface="Tahoma" pitchFamily="34" charset="0"/>
              </a:rPr>
              <a:t>anumite</a:t>
            </a:r>
            <a:r>
              <a:rPr lang="fr-FR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fr-FR" dirty="0" err="1" smtClean="0">
                <a:latin typeface="Tahoma" pitchFamily="34" charset="0"/>
                <a:cs typeface="Tahoma" pitchFamily="34" charset="0"/>
              </a:rPr>
              <a:t>componente</a:t>
            </a:r>
            <a:r>
              <a:rPr lang="fr-FR" dirty="0" smtClean="0">
                <a:latin typeface="Tahoma" pitchFamily="34" charset="0"/>
                <a:cs typeface="Tahoma" pitchFamily="34" charset="0"/>
              </a:rPr>
              <a:t> de </a:t>
            </a:r>
            <a:r>
              <a:rPr lang="fr-FR" dirty="0" err="1" smtClean="0">
                <a:latin typeface="Tahoma" pitchFamily="34" charset="0"/>
                <a:cs typeface="Tahoma" pitchFamily="34" charset="0"/>
              </a:rPr>
              <a:t>acest</a:t>
            </a:r>
            <a:r>
              <a:rPr lang="fr-FR" dirty="0" smtClean="0">
                <a:latin typeface="Tahoma" pitchFamily="34" charset="0"/>
                <a:cs typeface="Tahoma" pitchFamily="34" charset="0"/>
              </a:rPr>
              <a:t> tip </a:t>
            </a:r>
            <a:r>
              <a:rPr lang="fr-FR" dirty="0" err="1" smtClean="0">
                <a:latin typeface="Tahoma" pitchFamily="34" charset="0"/>
                <a:cs typeface="Tahoma" pitchFamily="34" charset="0"/>
              </a:rPr>
              <a:t>să</a:t>
            </a:r>
            <a:r>
              <a:rPr lang="fr-FR" dirty="0" smtClean="0">
                <a:latin typeface="Tahoma" pitchFamily="34" charset="0"/>
                <a:cs typeface="Tahoma" pitchFamily="34" charset="0"/>
              </a:rPr>
              <a:t> fie </a:t>
            </a:r>
            <a:r>
              <a:rPr lang="fr-FR" dirty="0" err="1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susceptibile</a:t>
            </a:r>
            <a:r>
              <a:rPr lang="fr-FR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 </a:t>
            </a:r>
            <a:endParaRPr lang="en-US" dirty="0" smtClean="0">
              <a:solidFill>
                <a:srgbClr val="FF0000"/>
              </a:solidFill>
              <a:latin typeface="Tahoma" pitchFamily="34" charset="0"/>
              <a:cs typeface="Tahoma" pitchFamily="34" charset="0"/>
            </a:endParaRPr>
          </a:p>
          <a:p>
            <a:r>
              <a:rPr lang="en-US" b="1" dirty="0" err="1" smtClean="0">
                <a:latin typeface="Tahoma" pitchFamily="34" charset="0"/>
                <a:cs typeface="Tahoma" pitchFamily="34" charset="0"/>
              </a:rPr>
              <a:t>Elemente</a:t>
            </a:r>
            <a:r>
              <a:rPr lang="en-US" b="1" dirty="0" smtClean="0">
                <a:latin typeface="Tahoma" pitchFamily="34" charset="0"/>
                <a:cs typeface="Tahoma" pitchFamily="34" charset="0"/>
              </a:rPr>
              <a:t> multimedia </a:t>
            </a:r>
          </a:p>
          <a:p>
            <a:pPr lvl="1"/>
            <a:r>
              <a:rPr lang="en-US" dirty="0" err="1" smtClean="0">
                <a:latin typeface="Tahoma" pitchFamily="34" charset="0"/>
                <a:cs typeface="Tahoma" pitchFamily="34" charset="0"/>
              </a:rPr>
              <a:t>fişiere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.</a:t>
            </a:r>
            <a:r>
              <a:rPr lang="en-US" b="1" dirty="0" smtClean="0">
                <a:latin typeface="Tahoma" pitchFamily="34" charset="0"/>
                <a:cs typeface="Tahoma" pitchFamily="34" charset="0"/>
              </a:rPr>
              <a:t>SWF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multimedia  create in </a:t>
            </a:r>
            <a:r>
              <a:rPr lang="en-US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Macromedia Flash 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(</a:t>
            </a:r>
            <a:r>
              <a:rPr lang="en-US" dirty="0" smtClean="0">
                <a:solidFill>
                  <a:srgbClr val="00B0F0"/>
                </a:solidFill>
                <a:latin typeface="Tahoma" pitchFamily="34" charset="0"/>
                <a:cs typeface="Tahoma" pitchFamily="34" charset="0"/>
              </a:rPr>
              <a:t>&lt;OBJECT&gt;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)</a:t>
            </a:r>
          </a:p>
          <a:p>
            <a:pPr lvl="1"/>
            <a:r>
              <a:rPr lang="vi-VN" dirty="0" smtClean="0">
                <a:latin typeface="Tahoma" pitchFamily="34" charset="0"/>
                <a:cs typeface="Tahoma" pitchFamily="34" charset="0"/>
              </a:rPr>
              <a:t>este necesară instalarea unui </a:t>
            </a:r>
            <a:r>
              <a:rPr lang="vi-VN" b="1" i="1" dirty="0" smtClean="0">
                <a:latin typeface="Tahoma" pitchFamily="34" charset="0"/>
                <a:cs typeface="Tahoma" pitchFamily="34" charset="0"/>
              </a:rPr>
              <a:t>plug-in </a:t>
            </a:r>
            <a:r>
              <a:rPr lang="vi-VN" dirty="0" smtClean="0">
                <a:latin typeface="Tahoma" pitchFamily="34" charset="0"/>
                <a:cs typeface="Tahoma" pitchFamily="34" charset="0"/>
              </a:rPr>
              <a:t>denumit</a:t>
            </a:r>
            <a:r>
              <a:rPr lang="vi-VN" i="1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vi-VN" i="1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Macromedia Shockwave Player</a:t>
            </a:r>
            <a:r>
              <a:rPr lang="vi-VN" i="1" dirty="0" smtClean="0">
                <a:latin typeface="Tahoma" pitchFamily="34" charset="0"/>
                <a:cs typeface="Tahoma" pitchFamily="34" charset="0"/>
              </a:rPr>
              <a:t>. </a:t>
            </a:r>
            <a:endParaRPr lang="en-US" i="1" dirty="0" smtClean="0">
              <a:latin typeface="Tahoma" pitchFamily="34" charset="0"/>
              <a:cs typeface="Tahoma" pitchFamily="34" charset="0"/>
            </a:endParaRPr>
          </a:p>
          <a:p>
            <a:pPr lvl="1"/>
            <a:r>
              <a:rPr lang="vi-VN" dirty="0" smtClean="0">
                <a:latin typeface="Tahoma" pitchFamily="34" charset="0"/>
                <a:cs typeface="Tahoma" pitchFamily="34" charset="0"/>
              </a:rPr>
              <a:t>se realizează sub forma unor </a:t>
            </a:r>
            <a:r>
              <a:rPr lang="vi-VN" b="1" dirty="0" smtClean="0">
                <a:latin typeface="Tahoma" pitchFamily="34" charset="0"/>
                <a:cs typeface="Tahoma" pitchFamily="34" charset="0"/>
              </a:rPr>
              <a:t>filme</a:t>
            </a:r>
            <a:r>
              <a:rPr lang="vi-VN" dirty="0" smtClean="0">
                <a:latin typeface="Tahoma" pitchFamily="34" charset="0"/>
                <a:cs typeface="Tahoma" pitchFamily="34" charset="0"/>
              </a:rPr>
              <a:t>, care sunt proiectate cadru cu cadru 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, permit </a:t>
            </a:r>
            <a:r>
              <a:rPr lang="en-US" b="1" dirty="0" err="1" smtClean="0">
                <a:latin typeface="Tahoma" pitchFamily="34" charset="0"/>
                <a:cs typeface="Tahoma" pitchFamily="34" charset="0"/>
              </a:rPr>
              <a:t>interactivitate</a:t>
            </a:r>
            <a:endParaRPr lang="en-US" b="1" dirty="0" smtClean="0">
              <a:latin typeface="Tahoma" pitchFamily="34" charset="0"/>
              <a:cs typeface="Tahoma" pitchFamily="34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b="1" dirty="0" smtClean="0"/>
              <a:t>Pagini dinamice generate pe partea SERVER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vi-VN" dirty="0" smtClean="0">
                <a:latin typeface="Tahoma" pitchFamily="34" charset="0"/>
                <a:cs typeface="Tahoma" pitchFamily="34" charset="0"/>
              </a:rPr>
              <a:t>este necesită un </a:t>
            </a:r>
            <a:r>
              <a:rPr lang="vi-VN" b="1" dirty="0" smtClean="0">
                <a:latin typeface="Tahoma" pitchFamily="34" charset="0"/>
                <a:cs typeface="Tahoma" pitchFamily="34" charset="0"/>
              </a:rPr>
              <a:t>procesor</a:t>
            </a:r>
            <a:r>
              <a:rPr lang="vi-VN" dirty="0" smtClean="0">
                <a:latin typeface="Tahoma" pitchFamily="34" charset="0"/>
                <a:cs typeface="Tahoma" pitchFamily="34" charset="0"/>
              </a:rPr>
              <a:t> pentru paginile dinamice sau un mediu de execuţie; </a:t>
            </a:r>
          </a:p>
          <a:p>
            <a:r>
              <a:rPr lang="vi-VN" dirty="0" smtClean="0">
                <a:latin typeface="Tahoma" pitchFamily="34" charset="0"/>
                <a:cs typeface="Tahoma" pitchFamily="34" charset="0"/>
              </a:rPr>
              <a:t>într-o pagină de script (ASP, JSP, PHP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,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ASP.Net</a:t>
            </a:r>
            <a:r>
              <a:rPr lang="vi-VN" dirty="0" smtClean="0">
                <a:latin typeface="Tahoma" pitchFamily="34" charset="0"/>
                <a:cs typeface="Tahoma" pitchFamily="34" charset="0"/>
              </a:rPr>
              <a:t>) pot fi îmbinate limbajul HTML şi secvenţe de cod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care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sunt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executate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pe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partea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de server,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înainte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de a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trimite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pagina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la client </a:t>
            </a:r>
          </a:p>
          <a:p>
            <a:r>
              <a:rPr lang="vi-VN" dirty="0" smtClean="0">
                <a:latin typeface="Tahoma" pitchFamily="34" charset="0"/>
                <a:cs typeface="Tahoma" pitchFamily="34" charset="0"/>
              </a:rPr>
              <a:t>există astfel posibilitatea de a particulariza paginile în mod dinamic </a:t>
            </a:r>
          </a:p>
          <a:p>
            <a:r>
              <a:rPr lang="vi-VN" dirty="0" smtClean="0">
                <a:latin typeface="Tahoma" pitchFamily="34" charset="0"/>
                <a:cs typeface="Tahoma" pitchFamily="34" charset="0"/>
              </a:rPr>
              <a:t>oferă posibilitatea de interacţiune cu baze de date diferite. </a:t>
            </a:r>
          </a:p>
          <a:p>
            <a:r>
              <a:rPr lang="fr-FR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au </a:t>
            </a:r>
            <a:r>
              <a:rPr lang="fr-FR" dirty="0" err="1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acces</a:t>
            </a:r>
            <a:r>
              <a:rPr lang="fr-FR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 la </a:t>
            </a:r>
            <a:r>
              <a:rPr lang="fr-FR" dirty="0" err="1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toate</a:t>
            </a:r>
            <a:r>
              <a:rPr lang="fr-FR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fr-FR" dirty="0" err="1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resursele</a:t>
            </a:r>
            <a:r>
              <a:rPr lang="fr-FR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fr-FR" dirty="0" err="1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serverului</a:t>
            </a:r>
            <a:r>
              <a:rPr lang="fr-FR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 Web </a:t>
            </a:r>
            <a:r>
              <a:rPr lang="fr-FR" dirty="0" smtClean="0">
                <a:latin typeface="Tahoma" pitchFamily="34" charset="0"/>
                <a:cs typeface="Tahoma" pitchFamily="34" charset="0"/>
              </a:rPr>
              <a:t>(</a:t>
            </a:r>
            <a:r>
              <a:rPr lang="fr-FR" dirty="0" err="1" smtClean="0">
                <a:latin typeface="Tahoma" pitchFamily="34" charset="0"/>
                <a:cs typeface="Tahoma" pitchFamily="34" charset="0"/>
              </a:rPr>
              <a:t>fişiere</a:t>
            </a:r>
            <a:r>
              <a:rPr lang="fr-FR" dirty="0" smtClean="0">
                <a:latin typeface="Tahoma" pitchFamily="34" charset="0"/>
                <a:cs typeface="Tahoma" pitchFamily="34" charset="0"/>
              </a:rPr>
              <a:t>, </a:t>
            </a:r>
            <a:r>
              <a:rPr lang="fr-FR" dirty="0" err="1" smtClean="0">
                <a:latin typeface="Tahoma" pitchFamily="34" charset="0"/>
                <a:cs typeface="Tahoma" pitchFamily="34" charset="0"/>
              </a:rPr>
              <a:t>reţea</a:t>
            </a:r>
            <a:r>
              <a:rPr lang="fr-FR" dirty="0" smtClean="0">
                <a:latin typeface="Tahoma" pitchFamily="34" charset="0"/>
                <a:cs typeface="Tahoma" pitchFamily="34" charset="0"/>
              </a:rPr>
              <a:t>).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Generarea</a:t>
            </a:r>
            <a:r>
              <a:rPr lang="en-US" dirty="0" smtClean="0"/>
              <a:t> </a:t>
            </a:r>
            <a:r>
              <a:rPr lang="en-US" dirty="0" err="1" smtClean="0"/>
              <a:t>paginilor</a:t>
            </a:r>
            <a:r>
              <a:rPr lang="en-US" dirty="0" smtClean="0"/>
              <a:t> </a:t>
            </a:r>
            <a:r>
              <a:rPr lang="en-US" dirty="0" err="1" smtClean="0"/>
              <a:t>dinamice</a:t>
            </a:r>
            <a:r>
              <a:rPr lang="en-US" dirty="0" smtClean="0"/>
              <a:t> </a:t>
            </a:r>
            <a:r>
              <a:rPr lang="en-US" dirty="0" err="1" smtClean="0"/>
              <a:t>pe</a:t>
            </a:r>
            <a:r>
              <a:rPr lang="en-US" dirty="0" smtClean="0"/>
              <a:t> server</a:t>
            </a:r>
            <a:endParaRPr lang="en-US" dirty="0"/>
          </a:p>
        </p:txBody>
      </p:sp>
      <p:pic>
        <p:nvPicPr>
          <p:cNvPr id="1638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l="11867" t="48642" r="27208" b="27663"/>
          <a:stretch>
            <a:fillRect/>
          </a:stretch>
        </p:blipFill>
        <p:spPr bwMode="auto">
          <a:xfrm>
            <a:off x="1470787" y="2438400"/>
            <a:ext cx="7427976" cy="25652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Scripuri</a:t>
            </a:r>
            <a:r>
              <a:rPr lang="en-US" dirty="0" smtClean="0"/>
              <a:t> server-side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vi-VN" b="1" dirty="0" smtClean="0"/>
              <a:t>Interpretorul de scripturi tip server-side</a:t>
            </a:r>
            <a:endParaRPr lang="en-US" b="1" dirty="0" smtClean="0"/>
          </a:p>
          <a:p>
            <a:pPr lvl="1"/>
            <a:r>
              <a:rPr lang="vi-VN" dirty="0" smtClean="0"/>
              <a:t>executa scripturi la cererea serverului de Web, </a:t>
            </a:r>
            <a:endParaRPr lang="en-US" dirty="0" smtClean="0"/>
          </a:p>
          <a:p>
            <a:pPr lvl="1"/>
            <a:r>
              <a:rPr lang="vi-VN" dirty="0" smtClean="0"/>
              <a:t>pre</a:t>
            </a:r>
            <a:r>
              <a:rPr lang="en-US" dirty="0" err="1" smtClean="0"/>
              <a:t>i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a</a:t>
            </a:r>
            <a:r>
              <a:rPr lang="vi-VN" dirty="0" smtClean="0"/>
              <a:t> rezultatul unor interogări la nivelul </a:t>
            </a:r>
            <a:r>
              <a:rPr lang="en-US" dirty="0" smtClean="0"/>
              <a:t>BD </a:t>
            </a:r>
            <a:r>
              <a:rPr lang="vi-VN" dirty="0" smtClean="0"/>
              <a:t>şi trimite spre Web rezultatul execuţiei scripturilor su</a:t>
            </a:r>
            <a:r>
              <a:rPr lang="en-US" dirty="0" smtClean="0"/>
              <a:t>b</a:t>
            </a:r>
            <a:r>
              <a:rPr lang="vi-VN" dirty="0" smtClean="0"/>
              <a:t> forma de conţinut HTML pentru a putea fi afişat de către navigator. </a:t>
            </a:r>
            <a:endParaRPr lang="en-US" dirty="0" smtClean="0"/>
          </a:p>
          <a:p>
            <a:r>
              <a:rPr lang="vi-VN" dirty="0" smtClean="0"/>
              <a:t>serverului Web i se solicită rularea unui script, d</a:t>
            </a:r>
            <a:r>
              <a:rPr lang="en-US" dirty="0" err="1" smtClean="0"/>
              <a:t>upa</a:t>
            </a:r>
            <a:r>
              <a:rPr lang="vi-VN" dirty="0" smtClean="0"/>
              <a:t> </a:t>
            </a:r>
            <a:r>
              <a:rPr lang="vi-VN" b="1" dirty="0" smtClean="0"/>
              <a:t>extensia fişierului </a:t>
            </a:r>
            <a:r>
              <a:rPr lang="en-US" dirty="0" smtClean="0"/>
              <a:t>se</a:t>
            </a:r>
            <a:r>
              <a:rPr lang="vi-VN" dirty="0" smtClean="0"/>
              <a:t> identifică </a:t>
            </a:r>
            <a:r>
              <a:rPr lang="en-US" dirty="0" err="1" smtClean="0"/>
              <a:t>ce</a:t>
            </a:r>
            <a:r>
              <a:rPr lang="en-US" dirty="0" smtClean="0"/>
              <a:t> </a:t>
            </a:r>
            <a:r>
              <a:rPr lang="vi-VN" dirty="0" smtClean="0"/>
              <a:t>compilator trebuie </a:t>
            </a:r>
            <a:r>
              <a:rPr lang="en-US" dirty="0" err="1" smtClean="0">
                <a:cs typeface="Tahoma" pitchFamily="34" charset="0"/>
              </a:rPr>
              <a:t>va</a:t>
            </a:r>
            <a:r>
              <a:rPr lang="en-US" dirty="0" smtClean="0">
                <a:cs typeface="Tahoma" pitchFamily="34" charset="0"/>
              </a:rPr>
              <a:t> </a:t>
            </a:r>
            <a:r>
              <a:rPr lang="en-US" dirty="0" err="1" smtClean="0">
                <a:cs typeface="Tahoma" pitchFamily="34" charset="0"/>
              </a:rPr>
              <a:t>fi</a:t>
            </a:r>
            <a:r>
              <a:rPr lang="en-US" dirty="0" smtClean="0">
                <a:cs typeface="Tahoma" pitchFamily="34" charset="0"/>
              </a:rPr>
              <a:t> </a:t>
            </a:r>
            <a:r>
              <a:rPr lang="en-US" dirty="0" err="1" smtClean="0">
                <a:cs typeface="Tahoma" pitchFamily="34" charset="0"/>
              </a:rPr>
              <a:t>folosit</a:t>
            </a:r>
            <a:r>
              <a:rPr lang="vi-VN" dirty="0" smtClean="0">
                <a:cs typeface="Tahoma" pitchFamily="34" charset="0"/>
              </a:rPr>
              <a:t>. </a:t>
            </a:r>
            <a:endParaRPr lang="en-US" dirty="0" smtClean="0">
              <a:cs typeface="Tahoma" pitchFamily="34" charset="0"/>
            </a:endParaRPr>
          </a:p>
          <a:p>
            <a:r>
              <a:rPr lang="en-US" dirty="0" err="1" smtClean="0"/>
              <a:t>prin</a:t>
            </a:r>
            <a:r>
              <a:rPr lang="en-US" dirty="0" smtClean="0"/>
              <a:t> </a:t>
            </a:r>
            <a:r>
              <a:rPr lang="en-US" dirty="0" err="1" smtClean="0"/>
              <a:t>intermediul</a:t>
            </a:r>
            <a:r>
              <a:rPr lang="en-US" dirty="0" smtClean="0"/>
              <a:t> </a:t>
            </a:r>
            <a:r>
              <a:rPr lang="en-US" dirty="0" err="1" smtClean="0"/>
              <a:t>scripturilor</a:t>
            </a:r>
            <a:r>
              <a:rPr lang="en-US" dirty="0" smtClean="0"/>
              <a:t> </a:t>
            </a:r>
            <a:r>
              <a:rPr lang="en-US" dirty="0" err="1" smtClean="0"/>
              <a:t>sunt</a:t>
            </a:r>
            <a:r>
              <a:rPr lang="en-US" dirty="0" smtClean="0"/>
              <a:t> </a:t>
            </a:r>
            <a:r>
              <a:rPr lang="en-US" dirty="0" err="1" smtClean="0"/>
              <a:t>prelucrare</a:t>
            </a:r>
            <a:r>
              <a:rPr lang="en-US" dirty="0" smtClean="0"/>
              <a:t> </a:t>
            </a:r>
            <a:r>
              <a:rPr lang="en-US" dirty="0" err="1" smtClean="0"/>
              <a:t>informaţiile</a:t>
            </a:r>
            <a:r>
              <a:rPr lang="en-US" dirty="0" smtClean="0"/>
              <a:t> din </a:t>
            </a:r>
            <a:r>
              <a:rPr lang="en-US" dirty="0" err="1" smtClean="0"/>
              <a:t>câmpurile</a:t>
            </a:r>
            <a:r>
              <a:rPr lang="en-US" dirty="0" smtClean="0"/>
              <a:t> </a:t>
            </a:r>
            <a:r>
              <a:rPr lang="en-US" dirty="0" err="1" smtClean="0"/>
              <a:t>formularelor</a:t>
            </a:r>
            <a:r>
              <a:rPr lang="en-US" dirty="0" smtClean="0"/>
              <a:t> </a:t>
            </a:r>
            <a:r>
              <a:rPr lang="en-US" b="1" dirty="0" smtClean="0"/>
              <a:t>&lt;FORM&gt; </a:t>
            </a:r>
            <a:r>
              <a:rPr lang="en-US" dirty="0" smtClean="0"/>
              <a:t>din </a:t>
            </a:r>
            <a:r>
              <a:rPr lang="en-US" dirty="0" err="1" smtClean="0"/>
              <a:t>cadrul</a:t>
            </a:r>
            <a:r>
              <a:rPr lang="en-US" dirty="0" smtClean="0"/>
              <a:t> </a:t>
            </a:r>
            <a:r>
              <a:rPr lang="en-US" dirty="0" err="1" smtClean="0"/>
              <a:t>paginilor</a:t>
            </a:r>
            <a:r>
              <a:rPr lang="en-US" dirty="0" smtClean="0"/>
              <a:t> Web 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Modelul</a:t>
            </a:r>
            <a:r>
              <a:rPr lang="en-US" dirty="0" smtClean="0"/>
              <a:t> ASP Active Server Pages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err="1" smtClean="0"/>
              <a:t>Dezvoltat</a:t>
            </a:r>
            <a:r>
              <a:rPr lang="en-US" dirty="0" smtClean="0"/>
              <a:t> de Microsoft</a:t>
            </a:r>
          </a:p>
          <a:p>
            <a:r>
              <a:rPr lang="en-US" dirty="0" smtClean="0"/>
              <a:t>Cu ASP se pot </a:t>
            </a:r>
            <a:r>
              <a:rPr lang="en-US" dirty="0" err="1" smtClean="0"/>
              <a:t>combina</a:t>
            </a:r>
            <a:r>
              <a:rPr lang="en-US" dirty="0" smtClean="0"/>
              <a:t> </a:t>
            </a:r>
            <a:r>
              <a:rPr lang="en-US" dirty="0" err="1" smtClean="0"/>
              <a:t>pagini</a:t>
            </a:r>
            <a:r>
              <a:rPr lang="en-US" dirty="0" smtClean="0"/>
              <a:t> HTML, </a:t>
            </a:r>
            <a:r>
              <a:rPr lang="en-US" dirty="0" err="1" smtClean="0"/>
              <a:t>comenzi</a:t>
            </a:r>
            <a:r>
              <a:rPr lang="en-US" dirty="0" smtClean="0"/>
              <a:t> de script </a:t>
            </a:r>
            <a:r>
              <a:rPr lang="en-US" dirty="0" err="1" smtClean="0"/>
              <a:t>şi</a:t>
            </a:r>
            <a:r>
              <a:rPr lang="en-US" dirty="0" smtClean="0"/>
              <a:t> </a:t>
            </a:r>
            <a:r>
              <a:rPr lang="en-US" dirty="0" err="1" smtClean="0"/>
              <a:t>controale</a:t>
            </a:r>
            <a:r>
              <a:rPr lang="en-US" dirty="0" smtClean="0"/>
              <a:t> ActiveX </a:t>
            </a:r>
            <a:r>
              <a:rPr lang="en-US" dirty="0" err="1" smtClean="0"/>
              <a:t>pentru</a:t>
            </a:r>
            <a:r>
              <a:rPr lang="en-US" dirty="0" smtClean="0"/>
              <a:t> </a:t>
            </a:r>
            <a:r>
              <a:rPr lang="en-US" dirty="0" err="1" smtClean="0"/>
              <a:t>crearea</a:t>
            </a:r>
            <a:r>
              <a:rPr lang="en-US" dirty="0" smtClean="0"/>
              <a:t> de </a:t>
            </a:r>
            <a:r>
              <a:rPr lang="en-US" b="1" dirty="0" err="1" smtClean="0"/>
              <a:t>pagini</a:t>
            </a:r>
            <a:r>
              <a:rPr lang="en-US" b="1" dirty="0" smtClean="0"/>
              <a:t> Web interactive </a:t>
            </a:r>
            <a:r>
              <a:rPr lang="en-US" dirty="0" err="1" smtClean="0"/>
              <a:t>sau</a:t>
            </a:r>
            <a:r>
              <a:rPr lang="en-US" dirty="0" smtClean="0"/>
              <a:t> </a:t>
            </a:r>
            <a:r>
              <a:rPr lang="en-US" b="1" dirty="0" err="1" smtClean="0"/>
              <a:t>aplicaţii</a:t>
            </a:r>
            <a:r>
              <a:rPr lang="en-US" b="1" dirty="0" smtClean="0"/>
              <a:t> Web </a:t>
            </a:r>
            <a:r>
              <a:rPr lang="en-US" b="1" dirty="0" err="1" smtClean="0"/>
              <a:t>complexe</a:t>
            </a:r>
            <a:r>
              <a:rPr lang="en-US" b="1" dirty="0" smtClean="0"/>
              <a:t>.</a:t>
            </a:r>
          </a:p>
          <a:p>
            <a:r>
              <a:rPr lang="vi-VN" dirty="0" smtClean="0"/>
              <a:t>ASP oferă posibilitatea de a </a:t>
            </a:r>
            <a:r>
              <a:rPr lang="vi-VN" b="1" dirty="0" smtClean="0"/>
              <a:t>stoca informaţia</a:t>
            </a:r>
            <a:r>
              <a:rPr lang="vi-VN" dirty="0" smtClean="0"/>
              <a:t> dintr-un formular HTML într-o </a:t>
            </a:r>
            <a:r>
              <a:rPr lang="vi-VN" b="1" dirty="0" smtClean="0"/>
              <a:t>bază de date</a:t>
            </a:r>
            <a:endParaRPr lang="en-US" dirty="0" smtClean="0"/>
          </a:p>
          <a:p>
            <a:r>
              <a:rPr lang="en-US" dirty="0" smtClean="0"/>
              <a:t>ASP </a:t>
            </a:r>
            <a:r>
              <a:rPr lang="en-US" dirty="0" err="1" smtClean="0"/>
              <a:t>este</a:t>
            </a:r>
            <a:r>
              <a:rPr lang="en-US" dirty="0" smtClean="0"/>
              <a:t> </a:t>
            </a:r>
            <a:r>
              <a:rPr lang="en-US" dirty="0" err="1" smtClean="0"/>
              <a:t>proiectat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independent de </a:t>
            </a:r>
            <a:r>
              <a:rPr lang="en-US" dirty="0" err="1" smtClean="0">
                <a:solidFill>
                  <a:srgbClr val="FF0000"/>
                </a:solidFill>
              </a:rPr>
              <a:t>limbaj</a:t>
            </a:r>
            <a:r>
              <a:rPr lang="en-US" dirty="0" smtClean="0"/>
              <a:t>, are </a:t>
            </a:r>
            <a:r>
              <a:rPr lang="en-US" dirty="0" err="1" smtClean="0"/>
              <a:t>înglobate</a:t>
            </a:r>
            <a:r>
              <a:rPr lang="en-US" dirty="0" smtClean="0"/>
              <a:t> </a:t>
            </a:r>
            <a:r>
              <a:rPr lang="en-US" dirty="0" err="1" smtClean="0"/>
              <a:t>limbajele</a:t>
            </a:r>
            <a:r>
              <a:rPr lang="en-US" dirty="0" smtClean="0"/>
              <a:t> </a:t>
            </a:r>
            <a:r>
              <a:rPr lang="en-US" b="1" dirty="0" err="1" smtClean="0"/>
              <a:t>VBSscript</a:t>
            </a:r>
            <a:r>
              <a:rPr lang="en-US" dirty="0" smtClean="0"/>
              <a:t> </a:t>
            </a:r>
            <a:r>
              <a:rPr lang="en-US" dirty="0" err="1" smtClean="0"/>
              <a:t>şi</a:t>
            </a:r>
            <a:r>
              <a:rPr lang="en-US" dirty="0" smtClean="0"/>
              <a:t> </a:t>
            </a:r>
            <a:r>
              <a:rPr lang="en-US" b="1" dirty="0" err="1" smtClean="0"/>
              <a:t>JScript</a:t>
            </a:r>
            <a:r>
              <a:rPr lang="en-US" dirty="0" smtClean="0"/>
              <a:t>, </a:t>
            </a:r>
            <a:r>
              <a:rPr lang="en-US" dirty="0" err="1" smtClean="0"/>
              <a:t>dar</a:t>
            </a:r>
            <a:r>
              <a:rPr lang="en-US" dirty="0" smtClean="0"/>
              <a:t> se pot </a:t>
            </a:r>
            <a:r>
              <a:rPr lang="en-US" dirty="0" err="1" smtClean="0"/>
              <a:t>instala</a:t>
            </a:r>
            <a:r>
              <a:rPr lang="en-US" dirty="0" smtClean="0"/>
              <a:t> </a:t>
            </a:r>
            <a:r>
              <a:rPr lang="en-US" dirty="0" err="1" smtClean="0"/>
              <a:t>şi</a:t>
            </a:r>
            <a:r>
              <a:rPr lang="en-US" dirty="0" smtClean="0"/>
              <a:t> </a:t>
            </a:r>
            <a:r>
              <a:rPr lang="en-US" dirty="0" err="1" smtClean="0"/>
              <a:t>compilatoare</a:t>
            </a:r>
            <a:r>
              <a:rPr lang="en-US" dirty="0" smtClean="0"/>
              <a:t> </a:t>
            </a:r>
            <a:r>
              <a:rPr lang="en-US" dirty="0" err="1" smtClean="0"/>
              <a:t>pentru</a:t>
            </a:r>
            <a:r>
              <a:rPr lang="en-US" dirty="0" smtClean="0"/>
              <a:t> </a:t>
            </a:r>
            <a:r>
              <a:rPr lang="en-US" dirty="0" err="1" smtClean="0"/>
              <a:t>limbajele</a:t>
            </a:r>
            <a:r>
              <a:rPr lang="en-US" dirty="0" smtClean="0"/>
              <a:t> Perl, </a:t>
            </a:r>
            <a:r>
              <a:rPr lang="en-US" dirty="0" err="1" smtClean="0"/>
              <a:t>Rexx</a:t>
            </a:r>
            <a:r>
              <a:rPr lang="en-US" dirty="0" smtClean="0"/>
              <a:t> </a:t>
            </a:r>
            <a:r>
              <a:rPr lang="en-US" dirty="0" err="1" smtClean="0"/>
              <a:t>sau</a:t>
            </a:r>
            <a:r>
              <a:rPr lang="en-US" dirty="0" smtClean="0"/>
              <a:t> Python</a:t>
            </a:r>
          </a:p>
          <a:p>
            <a:r>
              <a:rPr lang="vi-VN" dirty="0" smtClean="0"/>
              <a:t>Scripturile ASP se creează de fapt în VBScript sau în JavaScript</a:t>
            </a:r>
            <a:r>
              <a:rPr lang="en-US" dirty="0" smtClean="0"/>
              <a:t>, 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au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extensia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b="1" dirty="0" smtClean="0">
                <a:latin typeface="Tahoma" pitchFamily="34" charset="0"/>
                <a:cs typeface="Tahoma" pitchFamily="34" charset="0"/>
              </a:rPr>
              <a:t>.asp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,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sunt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prelucrate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pe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server,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rezultatul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fiind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transmis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navigatoarelor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endParaRPr lang="en-US" dirty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Utilizarea</a:t>
            </a:r>
            <a:r>
              <a:rPr lang="en-US" dirty="0" smtClean="0"/>
              <a:t> </a:t>
            </a:r>
            <a:r>
              <a:rPr lang="en-US" dirty="0" err="1" smtClean="0"/>
              <a:t>bazelor</a:t>
            </a:r>
            <a:r>
              <a:rPr lang="en-US" dirty="0" smtClean="0"/>
              <a:t> de date in Internet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76200"/>
          </a:xfrm>
        </p:spPr>
        <p:txBody>
          <a:bodyPr>
            <a:normAutofit fontScale="25000" lnSpcReduction="20000"/>
          </a:bodyPr>
          <a:lstStyle/>
          <a:p>
            <a:endParaRPr lang="en-US" dirty="0" smtClean="0"/>
          </a:p>
          <a:p>
            <a:endParaRPr lang="en-US" dirty="0" smtClean="0"/>
          </a:p>
        </p:txBody>
      </p:sp>
      <p:pic>
        <p:nvPicPr>
          <p:cNvPr id="18437" name="Picture 5"/>
          <p:cNvPicPr>
            <a:picLocks noChangeAspect="1" noChangeArrowheads="1"/>
          </p:cNvPicPr>
          <p:nvPr/>
        </p:nvPicPr>
        <p:blipFill>
          <a:blip r:embed="rId2"/>
          <a:srcRect l="22137" t="12114" r="21860" b="10490"/>
          <a:stretch>
            <a:fillRect/>
          </a:stretch>
        </p:blipFill>
        <p:spPr bwMode="auto">
          <a:xfrm>
            <a:off x="2438400" y="1447800"/>
            <a:ext cx="5105400" cy="51374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>
            <a:normAutofit fontScale="90000"/>
          </a:bodyPr>
          <a:lstStyle/>
          <a:p>
            <a:pPr eaLnBrk="1" hangingPunct="1">
              <a:defRPr/>
            </a:pPr>
            <a:r>
              <a:rPr lang="en-US" dirty="0" smtClean="0"/>
              <a:t>XML </a:t>
            </a:r>
            <a:r>
              <a:rPr lang="fr-FR" altLang="zh-CN" b="1" dirty="0" err="1" smtClean="0">
                <a:ea typeface="宋体" charset="-122"/>
              </a:rPr>
              <a:t>eXtensible</a:t>
            </a:r>
            <a:r>
              <a:rPr lang="fr-FR" altLang="zh-CN" b="1" dirty="0" smtClean="0">
                <a:ea typeface="宋体" charset="-122"/>
              </a:rPr>
              <a:t> </a:t>
            </a:r>
            <a:r>
              <a:rPr lang="fr-FR" altLang="zh-CN" b="1" dirty="0" err="1" smtClean="0">
                <a:ea typeface="宋体" charset="-122"/>
              </a:rPr>
              <a:t>Markup</a:t>
            </a:r>
            <a:r>
              <a:rPr lang="fr-FR" altLang="zh-CN" b="1" dirty="0" smtClean="0">
                <a:ea typeface="宋体" charset="-122"/>
              </a:rPr>
              <a:t> </a:t>
            </a:r>
            <a:r>
              <a:rPr lang="fr-FR" altLang="zh-CN" b="1" dirty="0" err="1" smtClean="0">
                <a:ea typeface="宋体" charset="-122"/>
              </a:rPr>
              <a:t>Language</a:t>
            </a:r>
            <a:r>
              <a:rPr lang="fr-FR" altLang="zh-CN" dirty="0" smtClean="0">
                <a:ea typeface="宋体" charset="-122"/>
              </a:rPr>
              <a:t> </a:t>
            </a:r>
            <a:endParaRPr lang="en-US" dirty="0" smtClean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r-FR" altLang="zh-CN" sz="2400" dirty="0" smtClean="0">
                <a:ea typeface="宋体" charset="-122"/>
              </a:rPr>
              <a:t>standard </a:t>
            </a:r>
            <a:r>
              <a:rPr lang="fr-FR" altLang="zh-CN" sz="2400" dirty="0" err="1" smtClean="0">
                <a:ea typeface="宋体" charset="-122"/>
              </a:rPr>
              <a:t>robust</a:t>
            </a:r>
            <a:r>
              <a:rPr lang="fr-FR" altLang="zh-CN" sz="2400" dirty="0" smtClean="0">
                <a:ea typeface="宋体" charset="-122"/>
              </a:rPr>
              <a:t> </a:t>
            </a:r>
            <a:r>
              <a:rPr lang="fr-FR" altLang="zh-CN" sz="2400" dirty="0" err="1" smtClean="0">
                <a:ea typeface="宋体" charset="-122"/>
              </a:rPr>
              <a:t>pentru</a:t>
            </a:r>
            <a:r>
              <a:rPr lang="fr-FR" altLang="zh-CN" sz="2400" dirty="0" smtClean="0">
                <a:ea typeface="宋体" charset="-122"/>
              </a:rPr>
              <a:t> </a:t>
            </a:r>
            <a:r>
              <a:rPr lang="fr-FR" altLang="zh-CN" sz="2400" dirty="0" err="1" smtClean="0">
                <a:ea typeface="宋体" charset="-122"/>
              </a:rPr>
              <a:t>interschimbul</a:t>
            </a:r>
            <a:r>
              <a:rPr lang="fr-FR" altLang="zh-CN" sz="2400" dirty="0" smtClean="0">
                <a:ea typeface="宋体" charset="-122"/>
              </a:rPr>
              <a:t> de </a:t>
            </a:r>
            <a:r>
              <a:rPr lang="fr-FR" altLang="zh-CN" sz="2400" dirty="0" err="1" smtClean="0">
                <a:ea typeface="宋体" charset="-122"/>
              </a:rPr>
              <a:t>informaţie</a:t>
            </a:r>
            <a:r>
              <a:rPr lang="fr-FR" altLang="zh-CN" sz="2400" dirty="0" smtClean="0">
                <a:ea typeface="宋体" charset="-122"/>
              </a:rPr>
              <a:t> </a:t>
            </a:r>
            <a:r>
              <a:rPr lang="fr-FR" altLang="zh-CN" sz="2400" dirty="0" err="1" smtClean="0">
                <a:ea typeface="宋体" charset="-122"/>
              </a:rPr>
              <a:t>pe</a:t>
            </a:r>
            <a:r>
              <a:rPr lang="fr-FR" altLang="zh-CN" sz="2400" dirty="0" smtClean="0">
                <a:ea typeface="宋体" charset="-122"/>
              </a:rPr>
              <a:t> Internet</a:t>
            </a:r>
            <a:r>
              <a:rPr lang="en-US" altLang="zh-CN" sz="2400" dirty="0" smtClean="0">
                <a:ea typeface="宋体" charset="-122"/>
              </a:rPr>
              <a:t> </a:t>
            </a:r>
          </a:p>
          <a:p>
            <a:pPr eaLnBrk="1" hangingPunct="1">
              <a:defRPr/>
            </a:pPr>
            <a:r>
              <a:rPr lang="ro-RO" altLang="zh-CN" sz="2400" dirty="0" err="1" smtClean="0"/>
              <a:t>aplicaţiil</a:t>
            </a:r>
            <a:r>
              <a:rPr lang="en-US" altLang="zh-CN" sz="2400" dirty="0" smtClean="0">
                <a:ea typeface="宋体" charset="-122"/>
              </a:rPr>
              <a:t>e</a:t>
            </a:r>
            <a:r>
              <a:rPr lang="ro-RO" altLang="zh-CN" sz="2400" dirty="0" smtClean="0"/>
              <a:t> şi </a:t>
            </a:r>
            <a:r>
              <a:rPr lang="en-US" altLang="zh-CN" sz="2400" dirty="0" smtClean="0">
                <a:ea typeface="宋体" charset="-122"/>
              </a:rPr>
              <a:t>BD</a:t>
            </a:r>
            <a:r>
              <a:rPr lang="ro-RO" altLang="zh-CN" sz="2400" dirty="0" smtClean="0"/>
              <a:t> comunic</a:t>
            </a:r>
            <a:r>
              <a:rPr lang="en-US" altLang="zh-CN" sz="2400" dirty="0" smtClean="0">
                <a:ea typeface="宋体" charset="-122"/>
              </a:rPr>
              <a:t>a</a:t>
            </a:r>
            <a:r>
              <a:rPr lang="ro-RO" altLang="zh-CN" sz="2400" dirty="0" smtClean="0"/>
              <a:t> fără a avea informaţii una despre cealaltă.</a:t>
            </a:r>
            <a:r>
              <a:rPr lang="en-US" altLang="zh-CN" sz="2400" dirty="0" smtClean="0">
                <a:ea typeface="宋体" charset="-122"/>
              </a:rPr>
              <a:t> </a:t>
            </a:r>
          </a:p>
          <a:p>
            <a:pPr>
              <a:defRPr/>
            </a:pPr>
            <a:r>
              <a:rPr lang="en-US" sz="2400" dirty="0" err="1" smtClean="0"/>
              <a:t>Avantaje</a:t>
            </a:r>
            <a:r>
              <a:rPr lang="en-US" sz="2400" dirty="0" smtClean="0"/>
              <a:t>:</a:t>
            </a:r>
          </a:p>
          <a:p>
            <a:pPr lvl="1">
              <a:buFont typeface="+mj-lt"/>
              <a:buAutoNum type="arabicPeriod"/>
              <a:defRPr/>
            </a:pPr>
            <a:r>
              <a:rPr lang="en-US" sz="1800" b="1" dirty="0" err="1" smtClean="0">
                <a:ea typeface="+mn-ea"/>
                <a:cs typeface="+mn-cs"/>
              </a:rPr>
              <a:t>structurarea</a:t>
            </a:r>
            <a:r>
              <a:rPr lang="en-US" sz="1800" b="1" dirty="0" smtClean="0">
                <a:ea typeface="+mn-ea"/>
                <a:cs typeface="+mn-cs"/>
              </a:rPr>
              <a:t> </a:t>
            </a:r>
            <a:r>
              <a:rPr lang="en-US" sz="1800" b="1" dirty="0" err="1" smtClean="0">
                <a:ea typeface="+mn-ea"/>
                <a:cs typeface="+mn-cs"/>
              </a:rPr>
              <a:t>datelor</a:t>
            </a:r>
            <a:r>
              <a:rPr lang="en-US" sz="1800" b="1" dirty="0" smtClean="0">
                <a:ea typeface="+mn-ea"/>
                <a:cs typeface="+mn-cs"/>
              </a:rPr>
              <a:t> </a:t>
            </a:r>
            <a:r>
              <a:rPr lang="en-US" sz="1800" dirty="0" smtClean="0">
                <a:ea typeface="+mn-ea"/>
                <a:cs typeface="+mn-cs"/>
              </a:rPr>
              <a:t>– </a:t>
            </a:r>
            <a:r>
              <a:rPr lang="en-US" sz="1800" dirty="0" err="1" smtClean="0">
                <a:ea typeface="+mn-ea"/>
                <a:cs typeface="+mn-cs"/>
              </a:rPr>
              <a:t>permite</a:t>
            </a:r>
            <a:r>
              <a:rPr lang="en-US" sz="1800" dirty="0" smtClean="0">
                <a:ea typeface="+mn-ea"/>
                <a:cs typeface="+mn-cs"/>
              </a:rPr>
              <a:t> </a:t>
            </a:r>
            <a:r>
              <a:rPr lang="en-US" sz="1800" dirty="0" err="1" smtClean="0">
                <a:ea typeface="+mn-ea"/>
                <a:cs typeface="+mn-cs"/>
              </a:rPr>
              <a:t>modelarea</a:t>
            </a:r>
            <a:r>
              <a:rPr lang="en-US" sz="1800" dirty="0" smtClean="0">
                <a:ea typeface="+mn-ea"/>
                <a:cs typeface="+mn-cs"/>
              </a:rPr>
              <a:t> </a:t>
            </a:r>
            <a:r>
              <a:rPr lang="en-US" sz="1800" dirty="0" err="1" smtClean="0">
                <a:ea typeface="+mn-ea"/>
                <a:cs typeface="+mn-cs"/>
              </a:rPr>
              <a:t>datelor</a:t>
            </a:r>
            <a:r>
              <a:rPr lang="en-US" sz="1800" dirty="0" smtClean="0">
                <a:ea typeface="+mn-ea"/>
                <a:cs typeface="+mn-cs"/>
              </a:rPr>
              <a:t> </a:t>
            </a:r>
            <a:r>
              <a:rPr lang="en-US" sz="1800" dirty="0" err="1" smtClean="0">
                <a:ea typeface="+mn-ea"/>
                <a:cs typeface="+mn-cs"/>
              </a:rPr>
              <a:t>pentru</a:t>
            </a:r>
            <a:r>
              <a:rPr lang="en-US" sz="1800" dirty="0" smtClean="0">
                <a:ea typeface="+mn-ea"/>
                <a:cs typeface="+mn-cs"/>
              </a:rPr>
              <a:t> </a:t>
            </a:r>
            <a:r>
              <a:rPr lang="en-US" sz="1800" dirty="0" err="1" smtClean="0">
                <a:ea typeface="+mn-ea"/>
                <a:cs typeface="+mn-cs"/>
              </a:rPr>
              <a:t>orice</a:t>
            </a:r>
            <a:r>
              <a:rPr lang="en-US" sz="1800" dirty="0" smtClean="0">
                <a:ea typeface="+mn-ea"/>
                <a:cs typeface="+mn-cs"/>
              </a:rPr>
              <a:t> </a:t>
            </a:r>
            <a:r>
              <a:rPr lang="en-US" sz="1800" dirty="0" err="1" smtClean="0">
                <a:ea typeface="+mn-ea"/>
                <a:cs typeface="+mn-cs"/>
              </a:rPr>
              <a:t>nivel</a:t>
            </a:r>
            <a:r>
              <a:rPr lang="en-US" sz="1800" dirty="0" smtClean="0">
                <a:ea typeface="+mn-ea"/>
                <a:cs typeface="+mn-cs"/>
              </a:rPr>
              <a:t> de </a:t>
            </a:r>
            <a:r>
              <a:rPr lang="en-US" sz="1800" dirty="0" err="1" smtClean="0">
                <a:ea typeface="+mn-ea"/>
                <a:cs typeface="+mn-cs"/>
              </a:rPr>
              <a:t>complexitate</a:t>
            </a:r>
            <a:r>
              <a:rPr lang="en-US" sz="1800" dirty="0" smtClean="0">
                <a:ea typeface="+mn-ea"/>
                <a:cs typeface="+mn-cs"/>
              </a:rPr>
              <a:t>;</a:t>
            </a:r>
          </a:p>
          <a:p>
            <a:pPr lvl="1">
              <a:buFont typeface="+mj-lt"/>
              <a:buAutoNum type="arabicPeriod"/>
              <a:defRPr/>
            </a:pPr>
            <a:r>
              <a:rPr lang="en-US" sz="1800" b="1" dirty="0" err="1" smtClean="0">
                <a:ea typeface="+mn-ea"/>
                <a:cs typeface="+mn-cs"/>
              </a:rPr>
              <a:t>extensibilitate</a:t>
            </a:r>
            <a:r>
              <a:rPr lang="en-US" sz="1800" b="1" dirty="0" smtClean="0">
                <a:ea typeface="+mn-ea"/>
                <a:cs typeface="+mn-cs"/>
              </a:rPr>
              <a:t> </a:t>
            </a:r>
            <a:r>
              <a:rPr lang="en-US" sz="1800" dirty="0" smtClean="0">
                <a:ea typeface="+mn-ea"/>
                <a:cs typeface="+mn-cs"/>
              </a:rPr>
              <a:t>- se pot </a:t>
            </a:r>
            <a:r>
              <a:rPr lang="en-US" sz="1800" dirty="0" err="1" smtClean="0">
                <a:ea typeface="+mn-ea"/>
                <a:cs typeface="+mn-cs"/>
              </a:rPr>
              <a:t>defini</a:t>
            </a:r>
            <a:r>
              <a:rPr lang="en-US" sz="1800" dirty="0" smtClean="0">
                <a:ea typeface="+mn-ea"/>
                <a:cs typeface="+mn-cs"/>
              </a:rPr>
              <a:t> </a:t>
            </a:r>
            <a:r>
              <a:rPr lang="en-US" sz="1800" dirty="0" err="1" smtClean="0">
                <a:ea typeface="+mn-ea"/>
                <a:cs typeface="+mn-cs"/>
              </a:rPr>
              <a:t>noi</a:t>
            </a:r>
            <a:r>
              <a:rPr lang="en-US" sz="1800" dirty="0" smtClean="0">
                <a:ea typeface="+mn-ea"/>
                <a:cs typeface="+mn-cs"/>
              </a:rPr>
              <a:t> </a:t>
            </a:r>
            <a:r>
              <a:rPr lang="en-US" sz="1800" dirty="0" err="1" smtClean="0">
                <a:ea typeface="+mn-ea"/>
                <a:cs typeface="+mn-cs"/>
              </a:rPr>
              <a:t>marcatori</a:t>
            </a:r>
            <a:r>
              <a:rPr lang="en-US" sz="1800" dirty="0" smtClean="0">
                <a:ea typeface="+mn-ea"/>
                <a:cs typeface="+mn-cs"/>
              </a:rPr>
              <a:t> </a:t>
            </a:r>
            <a:r>
              <a:rPr lang="en-US" sz="1800" dirty="0" err="1" smtClean="0">
                <a:ea typeface="+mn-ea"/>
                <a:cs typeface="+mn-cs"/>
              </a:rPr>
              <a:t>daca</a:t>
            </a:r>
            <a:r>
              <a:rPr lang="en-US" sz="1800" dirty="0" smtClean="0">
                <a:ea typeface="+mn-ea"/>
                <a:cs typeface="+mn-cs"/>
              </a:rPr>
              <a:t> </a:t>
            </a:r>
            <a:r>
              <a:rPr lang="en-US" sz="1800" dirty="0" err="1" smtClean="0">
                <a:ea typeface="+mn-ea"/>
                <a:cs typeface="+mn-cs"/>
              </a:rPr>
              <a:t>este</a:t>
            </a:r>
            <a:r>
              <a:rPr lang="en-US" sz="1800" dirty="0" smtClean="0">
                <a:ea typeface="+mn-ea"/>
                <a:cs typeface="+mn-cs"/>
              </a:rPr>
              <a:t> </a:t>
            </a:r>
            <a:r>
              <a:rPr lang="en-US" sz="1800" dirty="0" err="1" smtClean="0">
                <a:ea typeface="+mn-ea"/>
                <a:cs typeface="+mn-cs"/>
              </a:rPr>
              <a:t>nevoie</a:t>
            </a:r>
            <a:r>
              <a:rPr lang="en-US" sz="1800" dirty="0" smtClean="0">
                <a:ea typeface="+mn-ea"/>
                <a:cs typeface="+mn-cs"/>
              </a:rPr>
              <a:t>;</a:t>
            </a:r>
          </a:p>
          <a:p>
            <a:pPr lvl="1">
              <a:buFont typeface="+mj-lt"/>
              <a:buAutoNum type="arabicPeriod"/>
              <a:defRPr/>
            </a:pPr>
            <a:r>
              <a:rPr lang="en-US" sz="1800" b="1" dirty="0" err="1" smtClean="0">
                <a:ea typeface="+mn-ea"/>
                <a:cs typeface="+mn-cs"/>
              </a:rPr>
              <a:t>validitate</a:t>
            </a:r>
            <a:r>
              <a:rPr lang="en-US" sz="1800" dirty="0" smtClean="0">
                <a:ea typeface="+mn-ea"/>
                <a:cs typeface="+mn-cs"/>
              </a:rPr>
              <a:t> - se </a:t>
            </a:r>
            <a:r>
              <a:rPr lang="en-US" sz="1800" dirty="0" err="1" smtClean="0">
                <a:ea typeface="+mn-ea"/>
                <a:cs typeface="+mn-cs"/>
              </a:rPr>
              <a:t>verifica</a:t>
            </a:r>
            <a:r>
              <a:rPr lang="en-US" sz="1800" dirty="0" smtClean="0">
                <a:ea typeface="+mn-ea"/>
                <a:cs typeface="+mn-cs"/>
              </a:rPr>
              <a:t> </a:t>
            </a:r>
            <a:r>
              <a:rPr lang="en-US" sz="1800" dirty="0" err="1" smtClean="0">
                <a:ea typeface="+mn-ea"/>
                <a:cs typeface="+mn-cs"/>
              </a:rPr>
              <a:t>corectitudinea</a:t>
            </a:r>
            <a:r>
              <a:rPr lang="en-US" sz="1800" dirty="0" smtClean="0">
                <a:ea typeface="+mn-ea"/>
                <a:cs typeface="+mn-cs"/>
              </a:rPr>
              <a:t> </a:t>
            </a:r>
            <a:r>
              <a:rPr lang="en-US" sz="1800" dirty="0" err="1" smtClean="0">
                <a:ea typeface="+mn-ea"/>
                <a:cs typeface="+mn-cs"/>
              </a:rPr>
              <a:t>structurala</a:t>
            </a:r>
            <a:r>
              <a:rPr lang="en-US" sz="1800" dirty="0" smtClean="0">
                <a:ea typeface="+mn-ea"/>
                <a:cs typeface="+mn-cs"/>
              </a:rPr>
              <a:t> a </a:t>
            </a:r>
            <a:r>
              <a:rPr lang="en-US" sz="1800" dirty="0" err="1" smtClean="0">
                <a:ea typeface="+mn-ea"/>
                <a:cs typeface="+mn-cs"/>
              </a:rPr>
              <a:t>datelor</a:t>
            </a:r>
            <a:r>
              <a:rPr lang="en-US" sz="1800" dirty="0" smtClean="0">
                <a:ea typeface="+mn-ea"/>
                <a:cs typeface="+mn-cs"/>
              </a:rPr>
              <a:t>;</a:t>
            </a:r>
          </a:p>
          <a:p>
            <a:pPr lvl="1">
              <a:buFont typeface="+mj-lt"/>
              <a:buAutoNum type="arabicPeriod"/>
              <a:defRPr/>
            </a:pPr>
            <a:r>
              <a:rPr lang="en-US" sz="1800" dirty="0" err="1" smtClean="0">
                <a:ea typeface="+mn-ea"/>
                <a:cs typeface="+mn-cs"/>
              </a:rPr>
              <a:t>oferă</a:t>
            </a:r>
            <a:r>
              <a:rPr lang="en-US" sz="1800" dirty="0" smtClean="0">
                <a:ea typeface="+mn-ea"/>
                <a:cs typeface="+mn-cs"/>
              </a:rPr>
              <a:t> </a:t>
            </a:r>
            <a:r>
              <a:rPr lang="en-US" sz="1800" dirty="0" err="1" smtClean="0">
                <a:ea typeface="+mn-ea"/>
                <a:cs typeface="+mn-cs"/>
              </a:rPr>
              <a:t>utilizatorilor</a:t>
            </a:r>
            <a:r>
              <a:rPr lang="en-US" sz="1800" dirty="0" smtClean="0">
                <a:ea typeface="+mn-ea"/>
                <a:cs typeface="+mn-cs"/>
              </a:rPr>
              <a:t> </a:t>
            </a:r>
            <a:r>
              <a:rPr lang="en-US" sz="1800" dirty="0" err="1" smtClean="0">
                <a:ea typeface="+mn-ea"/>
                <a:cs typeface="+mn-cs"/>
              </a:rPr>
              <a:t>posibilitatea</a:t>
            </a:r>
            <a:r>
              <a:rPr lang="en-US" sz="1800" dirty="0" smtClean="0">
                <a:ea typeface="+mn-ea"/>
                <a:cs typeface="+mn-cs"/>
              </a:rPr>
              <a:t> de a-</a:t>
            </a:r>
            <a:r>
              <a:rPr lang="en-US" sz="1800" dirty="0" err="1" smtClean="0">
                <a:ea typeface="+mn-ea"/>
                <a:cs typeface="+mn-cs"/>
              </a:rPr>
              <a:t>și</a:t>
            </a:r>
            <a:r>
              <a:rPr lang="en-US" sz="1800" dirty="0" smtClean="0">
                <a:ea typeface="+mn-ea"/>
                <a:cs typeface="+mn-cs"/>
              </a:rPr>
              <a:t> </a:t>
            </a:r>
            <a:r>
              <a:rPr lang="en-US" sz="1800" b="1" dirty="0" err="1" smtClean="0">
                <a:ea typeface="+mn-ea"/>
                <a:cs typeface="+mn-cs"/>
              </a:rPr>
              <a:t>reprezenta</a:t>
            </a:r>
            <a:r>
              <a:rPr lang="en-US" sz="1800" dirty="0" smtClean="0">
                <a:ea typeface="+mn-ea"/>
                <a:cs typeface="+mn-cs"/>
              </a:rPr>
              <a:t> </a:t>
            </a:r>
            <a:r>
              <a:rPr lang="en-US" sz="1800" dirty="0" err="1" smtClean="0">
                <a:ea typeface="+mn-ea"/>
                <a:cs typeface="+mn-cs"/>
              </a:rPr>
              <a:t>datele</a:t>
            </a:r>
            <a:r>
              <a:rPr lang="en-US" sz="1800" dirty="0" smtClean="0">
                <a:ea typeface="+mn-ea"/>
                <a:cs typeface="+mn-cs"/>
              </a:rPr>
              <a:t> </a:t>
            </a:r>
            <a:r>
              <a:rPr lang="en-US" sz="1800" dirty="0" err="1" smtClean="0">
                <a:ea typeface="+mn-ea"/>
                <a:cs typeface="+mn-cs"/>
              </a:rPr>
              <a:t>într</a:t>
            </a:r>
            <a:r>
              <a:rPr lang="en-US" sz="1800" dirty="0" smtClean="0">
                <a:ea typeface="+mn-ea"/>
                <a:cs typeface="+mn-cs"/>
              </a:rPr>
              <a:t>-un mod </a:t>
            </a:r>
            <a:r>
              <a:rPr lang="en-US" sz="1800" b="1" dirty="0" smtClean="0">
                <a:ea typeface="+mn-ea"/>
                <a:cs typeface="+mn-cs"/>
              </a:rPr>
              <a:t>independent de aplicație</a:t>
            </a:r>
            <a:r>
              <a:rPr lang="en-US" sz="1800" dirty="0" smtClean="0">
                <a:ea typeface="+mn-ea"/>
                <a:cs typeface="+mn-cs"/>
              </a:rPr>
              <a:t>;</a:t>
            </a:r>
          </a:p>
          <a:p>
            <a:pPr lvl="1">
              <a:buFont typeface="+mj-lt"/>
              <a:buAutoNum type="arabicPeriod"/>
              <a:defRPr/>
            </a:pPr>
            <a:r>
              <a:rPr lang="en-US" sz="1800" b="1" dirty="0" err="1" smtClean="0">
                <a:ea typeface="+mn-ea"/>
                <a:cs typeface="+mn-cs"/>
              </a:rPr>
              <a:t>autodescrierea</a:t>
            </a:r>
            <a:r>
              <a:rPr lang="en-US" sz="1800" b="1" dirty="0" smtClean="0">
                <a:ea typeface="+mn-ea"/>
                <a:cs typeface="+mn-cs"/>
              </a:rPr>
              <a:t> </a:t>
            </a:r>
            <a:r>
              <a:rPr lang="en-US" sz="1800" b="1" dirty="0" err="1" smtClean="0">
                <a:ea typeface="+mn-ea"/>
                <a:cs typeface="+mn-cs"/>
              </a:rPr>
              <a:t>documentului</a:t>
            </a:r>
            <a:r>
              <a:rPr lang="en-US" sz="1800" b="1" dirty="0" smtClean="0">
                <a:ea typeface="+mn-ea"/>
                <a:cs typeface="+mn-cs"/>
              </a:rPr>
              <a:t> </a:t>
            </a:r>
            <a:r>
              <a:rPr lang="en-US" sz="1800" dirty="0" smtClean="0">
                <a:ea typeface="+mn-ea"/>
                <a:cs typeface="+mn-cs"/>
              </a:rPr>
              <a:t>: nu </a:t>
            </a:r>
            <a:r>
              <a:rPr lang="en-US" sz="1800" dirty="0" err="1" smtClean="0">
                <a:ea typeface="+mn-ea"/>
                <a:cs typeface="+mn-cs"/>
              </a:rPr>
              <a:t>sunt</a:t>
            </a:r>
            <a:r>
              <a:rPr lang="en-US" sz="1800" dirty="0" smtClean="0">
                <a:ea typeface="+mn-ea"/>
                <a:cs typeface="+mn-cs"/>
              </a:rPr>
              <a:t> </a:t>
            </a:r>
            <a:r>
              <a:rPr lang="en-US" sz="1800" dirty="0" err="1" smtClean="0">
                <a:ea typeface="+mn-ea"/>
                <a:cs typeface="+mn-cs"/>
              </a:rPr>
              <a:t>necesare</a:t>
            </a:r>
            <a:r>
              <a:rPr lang="en-US" sz="1800" dirty="0" smtClean="0">
                <a:ea typeface="+mn-ea"/>
                <a:cs typeface="+mn-cs"/>
              </a:rPr>
              <a:t> </a:t>
            </a:r>
            <a:r>
              <a:rPr lang="en-US" sz="1800" dirty="0" err="1" smtClean="0">
                <a:ea typeface="+mn-ea"/>
                <a:cs typeface="+mn-cs"/>
              </a:rPr>
              <a:t>cunostinte</a:t>
            </a:r>
            <a:r>
              <a:rPr lang="en-US" sz="1800" dirty="0" smtClean="0">
                <a:ea typeface="+mn-ea"/>
                <a:cs typeface="+mn-cs"/>
              </a:rPr>
              <a:t> </a:t>
            </a:r>
            <a:r>
              <a:rPr lang="en-US" sz="1800" dirty="0" err="1" smtClean="0">
                <a:ea typeface="+mn-ea"/>
                <a:cs typeface="+mn-cs"/>
              </a:rPr>
              <a:t>anterioare</a:t>
            </a:r>
            <a:r>
              <a:rPr lang="en-US" sz="1800" dirty="0" smtClean="0">
                <a:ea typeface="+mn-ea"/>
                <a:cs typeface="+mn-cs"/>
              </a:rPr>
              <a:t> </a:t>
            </a:r>
            <a:r>
              <a:rPr lang="en-US" sz="1800" dirty="0" err="1" smtClean="0">
                <a:ea typeface="+mn-ea"/>
                <a:cs typeface="+mn-cs"/>
              </a:rPr>
              <a:t>despre</a:t>
            </a:r>
            <a:r>
              <a:rPr lang="en-US" sz="1800" dirty="0" smtClean="0">
                <a:ea typeface="+mn-ea"/>
                <a:cs typeface="+mn-cs"/>
              </a:rPr>
              <a:t> </a:t>
            </a:r>
            <a:r>
              <a:rPr lang="en-US" sz="1800" dirty="0" err="1" smtClean="0">
                <a:ea typeface="+mn-ea"/>
                <a:cs typeface="+mn-cs"/>
              </a:rPr>
              <a:t>aplicatie</a:t>
            </a:r>
            <a:r>
              <a:rPr lang="en-US" sz="1800" dirty="0" smtClean="0">
                <a:ea typeface="+mn-ea"/>
                <a:cs typeface="+mn-cs"/>
              </a:rPr>
              <a:t>,</a:t>
            </a:r>
            <a:r>
              <a:rPr lang="en-US" altLang="zh-CN" sz="1800" dirty="0" smtClean="0">
                <a:ea typeface="宋体" charset="-122"/>
              </a:rPr>
              <a:t> </a:t>
            </a:r>
            <a:r>
              <a:rPr lang="ro-RO" altLang="zh-CN" sz="1800" dirty="0" err="1" smtClean="0"/>
              <a:t>încapsul</a:t>
            </a:r>
            <a:r>
              <a:rPr lang="en-US" altLang="zh-CN" sz="1800" dirty="0" err="1" smtClean="0">
                <a:ea typeface="宋体" charset="-122"/>
              </a:rPr>
              <a:t>eaza</a:t>
            </a:r>
            <a:r>
              <a:rPr lang="ro-RO" altLang="zh-CN" sz="1800" dirty="0" smtClean="0"/>
              <a:t> atât </a:t>
            </a:r>
            <a:r>
              <a:rPr lang="ro-RO" altLang="zh-CN" sz="1800" b="1" dirty="0" smtClean="0"/>
              <a:t>datele</a:t>
            </a:r>
            <a:r>
              <a:rPr lang="ro-RO" altLang="zh-CN" sz="1800" dirty="0" smtClean="0"/>
              <a:t> cât şi </a:t>
            </a:r>
            <a:r>
              <a:rPr lang="ro-RO" altLang="zh-CN" sz="1800" b="1" dirty="0" err="1" smtClean="0"/>
              <a:t>metadatele</a:t>
            </a:r>
            <a:endParaRPr lang="en-US" altLang="zh-CN" sz="1800" b="1" dirty="0" smtClean="0">
              <a:ea typeface="宋体" charset="-122"/>
            </a:endParaRPr>
          </a:p>
          <a:p>
            <a:pPr lvl="1">
              <a:buFont typeface="+mj-lt"/>
              <a:buAutoNum type="arabicPeriod"/>
              <a:defRPr/>
            </a:pPr>
            <a:endParaRPr lang="en-US" sz="1600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Adresarea</a:t>
            </a:r>
            <a:r>
              <a:rPr lang="en-US" dirty="0" smtClean="0"/>
              <a:t>  in Internet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vi-VN" dirty="0" smtClean="0"/>
              <a:t>Adresa Internet (IP) este memorată pe 4</a:t>
            </a:r>
            <a:r>
              <a:rPr lang="en-US" dirty="0" smtClean="0"/>
              <a:t>B (0..255)</a:t>
            </a:r>
            <a:r>
              <a:rPr lang="vi-VN" dirty="0" smtClean="0"/>
              <a:t> şi este alcătuită din două părţi: </a:t>
            </a:r>
            <a:endParaRPr lang="en-US" dirty="0" smtClean="0"/>
          </a:p>
          <a:p>
            <a:pPr lvl="1"/>
            <a:r>
              <a:rPr lang="vi-VN" b="1" dirty="0" smtClean="0"/>
              <a:t>adresa reţelei</a:t>
            </a:r>
            <a:r>
              <a:rPr lang="en-US" b="1" dirty="0" smtClean="0"/>
              <a:t> (</a:t>
            </a:r>
            <a:r>
              <a:rPr lang="en-US" b="1" dirty="0" err="1" smtClean="0"/>
              <a:t>netid</a:t>
            </a:r>
            <a:r>
              <a:rPr lang="en-US" b="1" dirty="0" smtClean="0"/>
              <a:t>)</a:t>
            </a:r>
            <a:r>
              <a:rPr lang="vi-VN" b="1" dirty="0" smtClean="0"/>
              <a:t> </a:t>
            </a:r>
            <a:r>
              <a:rPr lang="vi-VN" dirty="0" smtClean="0"/>
              <a:t>din care face parte</a:t>
            </a:r>
            <a:r>
              <a:rPr lang="en-US" dirty="0" smtClean="0"/>
              <a:t> </a:t>
            </a:r>
            <a:r>
              <a:rPr lang="vi-VN" dirty="0" smtClean="0"/>
              <a:t>calculatorul</a:t>
            </a:r>
            <a:endParaRPr lang="en-US" dirty="0" smtClean="0"/>
          </a:p>
          <a:p>
            <a:pPr lvl="1"/>
            <a:r>
              <a:rPr lang="vi-VN" b="1" dirty="0" smtClean="0"/>
              <a:t>adresa calculatorului</a:t>
            </a:r>
            <a:r>
              <a:rPr lang="en-US" b="1" dirty="0" smtClean="0"/>
              <a:t> (</a:t>
            </a:r>
            <a:r>
              <a:rPr lang="en-US" b="1" dirty="0" err="1" smtClean="0"/>
              <a:t>hostid</a:t>
            </a:r>
            <a:r>
              <a:rPr lang="en-US" b="1" dirty="0" smtClean="0"/>
              <a:t>)</a:t>
            </a:r>
            <a:r>
              <a:rPr lang="vi-VN" dirty="0" smtClean="0"/>
              <a:t>.</a:t>
            </a:r>
            <a:endParaRPr lang="en-US" dirty="0" smtClean="0"/>
          </a:p>
          <a:p>
            <a:r>
              <a:rPr lang="pt-BR" dirty="0" smtClean="0">
                <a:latin typeface="Tahoma" pitchFamily="34" charset="0"/>
                <a:cs typeface="Tahoma" pitchFamily="34" charset="0"/>
              </a:rPr>
              <a:t>Numarul de retea este atribuit de catre </a:t>
            </a:r>
            <a:r>
              <a:rPr lang="pt-BR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InterNIC </a:t>
            </a:r>
            <a:r>
              <a:rPr lang="en-US" dirty="0" smtClean="0"/>
              <a:t>(Internet Network Information Center) </a:t>
            </a:r>
            <a:r>
              <a:rPr lang="pt-BR" dirty="0" smtClean="0">
                <a:latin typeface="Tahoma" pitchFamily="34" charset="0"/>
                <a:cs typeface="Tahoma" pitchFamily="34" charset="0"/>
              </a:rPr>
              <a:t>, iar numerele host de catre autoritatea care controleaza reteaua.</a:t>
            </a: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r>
              <a:rPr lang="vi-VN" dirty="0" smtClean="0"/>
              <a:t>Adresa unei maşini vizibile din orice nod al Internet-ului se numeşte</a:t>
            </a:r>
            <a:r>
              <a:rPr lang="en-US" dirty="0" smtClean="0"/>
              <a:t> </a:t>
            </a:r>
            <a:r>
              <a:rPr lang="vi-VN" b="1" dirty="0" smtClean="0"/>
              <a:t>adresă reală.</a:t>
            </a:r>
            <a:r>
              <a:rPr lang="vi-VN" dirty="0" smtClean="0"/>
              <a:t> </a:t>
            </a:r>
            <a:endParaRPr lang="en-US" dirty="0" smtClean="0"/>
          </a:p>
          <a:p>
            <a:r>
              <a:rPr lang="vi-VN" dirty="0" smtClean="0"/>
              <a:t>Din motive de securitate şi legate de numărul extrem de mare</a:t>
            </a:r>
            <a:r>
              <a:rPr lang="en-US" dirty="0" smtClean="0"/>
              <a:t> </a:t>
            </a:r>
            <a:r>
              <a:rPr lang="vi-VN" dirty="0" smtClean="0"/>
              <a:t>de calculatoare din Internet, </a:t>
            </a:r>
            <a:r>
              <a:rPr lang="en-US" dirty="0" smtClean="0"/>
              <a:t>se </a:t>
            </a:r>
            <a:r>
              <a:rPr lang="en-US" dirty="0" err="1" smtClean="0"/>
              <a:t>folosesc</a:t>
            </a:r>
            <a:r>
              <a:rPr lang="en-US" dirty="0" smtClean="0"/>
              <a:t> </a:t>
            </a:r>
            <a:r>
              <a:rPr lang="vi-VN" b="1" dirty="0" smtClean="0"/>
              <a:t>adrese false</a:t>
            </a:r>
            <a:r>
              <a:rPr lang="vi-VN" dirty="0" smtClean="0"/>
              <a:t>, care vor fi gestionate doar în interiorul</a:t>
            </a:r>
            <a:r>
              <a:rPr lang="en-US" dirty="0" smtClean="0"/>
              <a:t> </a:t>
            </a:r>
            <a:r>
              <a:rPr lang="vi-VN" dirty="0" smtClean="0"/>
              <a:t>reţelei respective de către serverul (serverele) acesteia</a:t>
            </a:r>
            <a:endParaRPr lang="en-US" dirty="0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>
              <a:defRPr/>
            </a:pPr>
            <a:r>
              <a:rPr lang="en-US" smtClean="0"/>
              <a:t>Documentul XML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90600" y="1295400"/>
            <a:ext cx="7696200" cy="51816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ro-RO" altLang="zh-CN" sz="2800" dirty="0" smtClean="0"/>
              <a:t>elementul definit prin marcatori (tag-uri)</a:t>
            </a:r>
            <a:r>
              <a:rPr lang="en-US" altLang="zh-CN" sz="2800" dirty="0" smtClean="0">
                <a:ea typeface="宋体" charset="-122"/>
              </a:rPr>
              <a:t> - </a:t>
            </a:r>
            <a:r>
              <a:rPr lang="en-US" altLang="zh-CN" sz="2800" b="1" dirty="0" smtClean="0">
                <a:ea typeface="宋体" charset="-122"/>
              </a:rPr>
              <a:t>n</a:t>
            </a:r>
            <a:r>
              <a:rPr lang="ro-RO" altLang="zh-CN" sz="2800" b="1" dirty="0" err="1" smtClean="0"/>
              <a:t>umele</a:t>
            </a:r>
            <a:r>
              <a:rPr lang="ro-RO" altLang="zh-CN" sz="2800" dirty="0" smtClean="0"/>
              <a:t> </a:t>
            </a:r>
            <a:r>
              <a:rPr lang="ro-RO" altLang="zh-CN" sz="2800" dirty="0" err="1" smtClean="0"/>
              <a:t>descri</a:t>
            </a:r>
            <a:r>
              <a:rPr lang="en-US" altLang="zh-CN" sz="2800" dirty="0" smtClean="0">
                <a:ea typeface="宋体" charset="-122"/>
              </a:rPr>
              <a:t>e</a:t>
            </a:r>
            <a:r>
              <a:rPr lang="ro-RO" altLang="zh-CN" sz="2800" dirty="0" smtClean="0"/>
              <a:t> conţinutul elementului, iar </a:t>
            </a:r>
            <a:r>
              <a:rPr lang="ro-RO" altLang="zh-CN" sz="2800" b="1" dirty="0" smtClean="0"/>
              <a:t>structura</a:t>
            </a:r>
            <a:r>
              <a:rPr lang="ro-RO" altLang="zh-CN" sz="2800" dirty="0" smtClean="0"/>
              <a:t> descrie relaţiile dintre elemente</a:t>
            </a:r>
            <a:r>
              <a:rPr lang="en-US" altLang="zh-CN" sz="2800" dirty="0" smtClean="0">
                <a:ea typeface="宋体" charset="-122"/>
              </a:rPr>
              <a:t> </a:t>
            </a:r>
          </a:p>
          <a:p>
            <a:pPr eaLnBrk="1" hangingPunct="1">
              <a:lnSpc>
                <a:spcPct val="80000"/>
              </a:lnSpc>
            </a:pPr>
            <a:r>
              <a:rPr lang="ro-RO" altLang="zh-CN" sz="2800" b="1" dirty="0" err="1" smtClean="0"/>
              <a:t>parser</a:t>
            </a:r>
            <a:r>
              <a:rPr lang="en-US" altLang="zh-CN" sz="2800" b="1" dirty="0" err="1" smtClean="0">
                <a:ea typeface="宋体" charset="-122"/>
              </a:rPr>
              <a:t>ul</a:t>
            </a:r>
            <a:r>
              <a:rPr lang="ro-RO" altLang="zh-CN" sz="2800" b="1" dirty="0" smtClean="0"/>
              <a:t> XML</a:t>
            </a:r>
            <a:r>
              <a:rPr lang="ro-RO" altLang="zh-CN" sz="2800" dirty="0" smtClean="0"/>
              <a:t> </a:t>
            </a:r>
            <a:r>
              <a:rPr lang="en-US" altLang="zh-CN" sz="2800" dirty="0" smtClean="0">
                <a:ea typeface="宋体" charset="-122"/>
              </a:rPr>
              <a:t>(</a:t>
            </a:r>
            <a:r>
              <a:rPr lang="ro-RO" altLang="zh-CN" sz="2800" dirty="0" smtClean="0"/>
              <a:t>componentă a nivelului </a:t>
            </a:r>
            <a:r>
              <a:rPr lang="ro-RO" altLang="zh-CN" sz="2800" dirty="0" err="1" smtClean="0"/>
              <a:t>middleware</a:t>
            </a:r>
            <a:r>
              <a:rPr lang="en-US" altLang="zh-CN" sz="2800" dirty="0" smtClean="0">
                <a:ea typeface="宋体" charset="-122"/>
              </a:rPr>
              <a:t>) </a:t>
            </a:r>
            <a:r>
              <a:rPr lang="ro-RO" altLang="zh-CN" sz="2800" dirty="0" smtClean="0"/>
              <a:t>citeşte documente XML şi extrage datele ce urmează a fi accesate de alt program. </a:t>
            </a:r>
            <a:endParaRPr lang="en-US" altLang="zh-CN" sz="2800" dirty="0" smtClean="0">
              <a:ea typeface="宋体" charset="-122"/>
            </a:endParaRPr>
          </a:p>
          <a:p>
            <a:pPr eaLnBrk="1" hangingPunct="1">
              <a:lnSpc>
                <a:spcPct val="80000"/>
              </a:lnSpc>
            </a:pPr>
            <a:r>
              <a:rPr lang="ro-RO" sz="2800" b="1" dirty="0" smtClean="0"/>
              <a:t>tehnologia </a:t>
            </a:r>
            <a:r>
              <a:rPr lang="ro-RO" sz="2800" b="1" dirty="0" err="1" smtClean="0"/>
              <a:t>middleware</a:t>
            </a:r>
            <a:r>
              <a:rPr lang="ro-RO" sz="2800" dirty="0" smtClean="0"/>
              <a:t> realizează transfer</a:t>
            </a:r>
            <a:r>
              <a:rPr lang="en-US" sz="2800" dirty="0" err="1" smtClean="0"/>
              <a:t>ul</a:t>
            </a:r>
            <a:r>
              <a:rPr lang="ro-RO" sz="2800" dirty="0" smtClean="0"/>
              <a:t> efectiv de mesaje</a:t>
            </a:r>
            <a:r>
              <a:rPr lang="en-US" sz="2800" dirty="0" smtClean="0"/>
              <a:t> (</a:t>
            </a:r>
            <a:r>
              <a:rPr lang="en-US" sz="2800" dirty="0" err="1" smtClean="0"/>
              <a:t>si</a:t>
            </a:r>
            <a:r>
              <a:rPr lang="ro-RO" sz="2800" dirty="0" smtClean="0"/>
              <a:t> XML</a:t>
            </a:r>
            <a:r>
              <a:rPr lang="en-US" sz="2800" dirty="0" smtClean="0"/>
              <a:t>),</a:t>
            </a:r>
            <a:r>
              <a:rPr lang="ro-RO" sz="2800" dirty="0" smtClean="0"/>
              <a:t> gestionează interfeţele cu aplicaţiile sursă şi destinaţie şi mută informaţia.</a:t>
            </a:r>
            <a:endParaRPr lang="en-US" sz="2800" dirty="0" smtClean="0"/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SAP, Oracle-PeopleSoft (Open Integration Framework)-XML ca </a:t>
            </a:r>
            <a:r>
              <a:rPr lang="en-US" sz="2800" dirty="0" err="1" smtClean="0"/>
              <a:t>interfata</a:t>
            </a:r>
            <a:r>
              <a:rPr lang="en-US" sz="2800" dirty="0" smtClean="0"/>
              <a:t> </a:t>
            </a:r>
            <a:r>
              <a:rPr lang="en-US" sz="2800" dirty="0" err="1" smtClean="0"/>
              <a:t>nativa</a:t>
            </a:r>
            <a:r>
              <a:rPr lang="en-US" sz="2800" dirty="0" smtClean="0"/>
              <a:t> 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err="1" smtClean="0"/>
              <a:t>Producatorii</a:t>
            </a:r>
            <a:r>
              <a:rPr lang="en-US" sz="2800" dirty="0" smtClean="0"/>
              <a:t> de SGBD (Oracle, Sybase, Informix) – </a:t>
            </a:r>
            <a:r>
              <a:rPr lang="en-US" sz="2800" dirty="0" err="1" smtClean="0"/>
              <a:t>mecanisme</a:t>
            </a:r>
            <a:r>
              <a:rPr lang="en-US" sz="2800" dirty="0" smtClean="0"/>
              <a:t> care permit </a:t>
            </a:r>
            <a:r>
              <a:rPr lang="en-US" sz="2800" dirty="0" err="1" smtClean="0"/>
              <a:t>citire</a:t>
            </a:r>
            <a:r>
              <a:rPr lang="en-US" sz="2800" dirty="0" smtClean="0"/>
              <a:t>/ </a:t>
            </a:r>
            <a:r>
              <a:rPr lang="en-US" sz="2800" dirty="0" err="1" smtClean="0"/>
              <a:t>scriere</a:t>
            </a:r>
            <a:r>
              <a:rPr lang="en-US" sz="2800" dirty="0" smtClean="0"/>
              <a:t> XML direct in BD</a:t>
            </a:r>
            <a:endParaRPr lang="en-US" sz="2400" dirty="0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>
              <a:defRPr/>
            </a:pPr>
            <a:r>
              <a:rPr lang="en-US" smtClean="0"/>
              <a:t>Parser XML</a:t>
            </a:r>
          </a:p>
        </p:txBody>
      </p:sp>
      <p:pic>
        <p:nvPicPr>
          <p:cNvPr id="16387" name="Picture 12" descr="xml3"/>
          <p:cNvPicPr>
            <a:picLocks noGrp="1" noChangeAspect="1" noChangeArrowheads="1"/>
          </p:cNvPicPr>
          <p:nvPr>
            <p:ph type="body"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1371600" y="1981200"/>
            <a:ext cx="7018338" cy="3663950"/>
          </a:xfrm>
          <a:noFill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Hosting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domeniu</a:t>
            </a:r>
            <a:r>
              <a:rPr lang="en-US" dirty="0" smtClean="0"/>
              <a:t> </a:t>
            </a:r>
            <a:r>
              <a:rPr lang="en-US" dirty="0" err="1" smtClean="0"/>
              <a:t>propriu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143000"/>
            <a:ext cx="7498080" cy="5562600"/>
          </a:xfrm>
        </p:spPr>
        <p:txBody>
          <a:bodyPr>
            <a:normAutofit/>
          </a:bodyPr>
          <a:lstStyle/>
          <a:p>
            <a:pPr lvl="1"/>
            <a:endParaRPr lang="en-US" b="1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477962"/>
          </a:xfrm>
        </p:spPr>
        <p:txBody>
          <a:bodyPr>
            <a:normAutofit/>
          </a:bodyPr>
          <a:lstStyle/>
          <a:p>
            <a:r>
              <a:rPr lang="en-US" sz="4400" dirty="0" err="1" smtClean="0">
                <a:latin typeface="Tahoma" pitchFamily="34" charset="0"/>
                <a:cs typeface="Tahoma" pitchFamily="34" charset="0"/>
              </a:rPr>
              <a:t>Dupa</a:t>
            </a:r>
            <a:r>
              <a:rPr lang="en-US" sz="4400" dirty="0" smtClean="0"/>
              <a:t> </a:t>
            </a:r>
            <a:r>
              <a:rPr lang="vi-VN" sz="4400" dirty="0" smtClean="0"/>
              <a:t>dimensiunile celor două câmpuri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676400"/>
            <a:ext cx="7498080" cy="4876800"/>
          </a:xfrm>
        </p:spPr>
        <p:txBody>
          <a:bodyPr>
            <a:normAutofit/>
          </a:bodyPr>
          <a:lstStyle/>
          <a:p>
            <a:r>
              <a:rPr lang="vi-VN" sz="1600" b="1" dirty="0" smtClean="0"/>
              <a:t>Adresele Internet de clasă A </a:t>
            </a:r>
            <a:r>
              <a:rPr lang="en-US" sz="1600" b="1" dirty="0" smtClean="0"/>
              <a:t>– </a:t>
            </a:r>
            <a:r>
              <a:rPr lang="en-US" sz="1600" dirty="0" err="1" smtClean="0"/>
              <a:t>cateva</a:t>
            </a:r>
            <a:r>
              <a:rPr lang="en-US" sz="1600" b="1" dirty="0" smtClean="0"/>
              <a:t> </a:t>
            </a:r>
            <a:r>
              <a:rPr lang="vi-VN" sz="1600" dirty="0" smtClean="0"/>
              <a:t>reţele care suportă mii de maşini</a:t>
            </a:r>
            <a:endParaRPr lang="en-US" sz="1600" dirty="0" smtClean="0"/>
          </a:p>
          <a:p>
            <a:r>
              <a:rPr lang="vi-VN" sz="1600" b="1" dirty="0" smtClean="0"/>
              <a:t>Adresele Internet de clasă B </a:t>
            </a:r>
            <a:r>
              <a:rPr lang="vi-VN" sz="1600" dirty="0" smtClean="0"/>
              <a:t>sunt folosite pentru câteva sute sau mii</a:t>
            </a:r>
            <a:r>
              <a:rPr lang="en-US" sz="1600" dirty="0" smtClean="0"/>
              <a:t> </a:t>
            </a:r>
            <a:r>
              <a:rPr lang="vi-VN" sz="1600" dirty="0" smtClean="0"/>
              <a:t>de maşini. </a:t>
            </a:r>
            <a:endParaRPr lang="en-US" sz="1600" dirty="0" smtClean="0"/>
          </a:p>
          <a:p>
            <a:r>
              <a:rPr lang="fr-FR" sz="1600" b="1" dirty="0" err="1" smtClean="0">
                <a:latin typeface="Tahoma" pitchFamily="34" charset="0"/>
                <a:cs typeface="Tahoma" pitchFamily="34" charset="0"/>
              </a:rPr>
              <a:t>Adresele</a:t>
            </a:r>
            <a:r>
              <a:rPr lang="fr-FR" sz="1600" b="1" dirty="0" smtClean="0">
                <a:latin typeface="Tahoma" pitchFamily="34" charset="0"/>
                <a:cs typeface="Tahoma" pitchFamily="34" charset="0"/>
              </a:rPr>
              <a:t> Internet de </a:t>
            </a:r>
            <a:r>
              <a:rPr lang="fr-FR" sz="1600" b="1" dirty="0" err="1" smtClean="0">
                <a:latin typeface="Tahoma" pitchFamily="34" charset="0"/>
                <a:cs typeface="Tahoma" pitchFamily="34" charset="0"/>
              </a:rPr>
              <a:t>clasă</a:t>
            </a:r>
            <a:r>
              <a:rPr lang="fr-FR" sz="1600" b="1" dirty="0" smtClean="0">
                <a:latin typeface="Tahoma" pitchFamily="34" charset="0"/>
                <a:cs typeface="Tahoma" pitchFamily="34" charset="0"/>
              </a:rPr>
              <a:t> C </a:t>
            </a:r>
            <a:r>
              <a:rPr lang="fr-FR" sz="1600" dirty="0" err="1" smtClean="0">
                <a:latin typeface="Tahoma" pitchFamily="34" charset="0"/>
                <a:cs typeface="Tahoma" pitchFamily="34" charset="0"/>
              </a:rPr>
              <a:t>pentru</a:t>
            </a:r>
            <a:r>
              <a:rPr lang="fr-FR" sz="1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fr-FR" sz="1600" dirty="0" err="1" smtClean="0">
                <a:latin typeface="Tahoma" pitchFamily="34" charset="0"/>
                <a:cs typeface="Tahoma" pitchFamily="34" charset="0"/>
              </a:rPr>
              <a:t>milioane</a:t>
            </a:r>
            <a:r>
              <a:rPr lang="fr-FR" sz="1600" dirty="0" smtClean="0">
                <a:latin typeface="Tahoma" pitchFamily="34" charset="0"/>
                <a:cs typeface="Tahoma" pitchFamily="34" charset="0"/>
              </a:rPr>
              <a:t> de </a:t>
            </a:r>
            <a:r>
              <a:rPr lang="fr-FR" sz="1600" dirty="0" err="1" smtClean="0">
                <a:latin typeface="Tahoma" pitchFamily="34" charset="0"/>
                <a:cs typeface="Tahoma" pitchFamily="34" charset="0"/>
              </a:rPr>
              <a:t>reţele</a:t>
            </a:r>
            <a:r>
              <a:rPr lang="fr-FR" sz="1600" dirty="0" smtClean="0">
                <a:latin typeface="Tahoma" pitchFamily="34" charset="0"/>
                <a:cs typeface="Tahoma" pitchFamily="34" charset="0"/>
              </a:rPr>
              <a:t> care au </a:t>
            </a:r>
            <a:r>
              <a:rPr lang="vi-VN" sz="1600" dirty="0" smtClean="0"/>
              <a:t>maxim 256 de maşini fiecare</a:t>
            </a:r>
            <a:endParaRPr lang="en-US" sz="1600" dirty="0" smtClean="0"/>
          </a:p>
          <a:p>
            <a:endParaRPr lang="en-US" sz="2900" dirty="0" smtClean="0"/>
          </a:p>
          <a:p>
            <a:endParaRPr lang="en-US" dirty="0"/>
          </a:p>
        </p:txBody>
      </p:sp>
      <p:graphicFrame>
        <p:nvGraphicFramePr>
          <p:cNvPr id="1029" name="Object 5"/>
          <p:cNvGraphicFramePr>
            <a:graphicFrameLocks noChangeAspect="1"/>
          </p:cNvGraphicFramePr>
          <p:nvPr/>
        </p:nvGraphicFramePr>
        <p:xfrm>
          <a:off x="2209800" y="3124200"/>
          <a:ext cx="5875040" cy="3505200"/>
        </p:xfrm>
        <a:graphic>
          <a:graphicData uri="http://schemas.openxmlformats.org/presentationml/2006/ole">
            <p:oleObj spid="_x0000_s1029" name="Document" r:id="rId3" imgW="5868000" imgH="3501000" progId="Word.Document.12">
              <p:embed/>
            </p:oleObj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 smtClean="0"/>
              <a:t>Subretele</a:t>
            </a:r>
            <a:r>
              <a:rPr lang="en-US" b="1" dirty="0" smtClean="0"/>
              <a:t> 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dirty="0" smtClean="0"/>
              <a:t>Impartirea in subretele poate fi facuta sub autoritatea locala</a:t>
            </a:r>
          </a:p>
          <a:p>
            <a:r>
              <a:rPr lang="es-ES" dirty="0" smtClean="0"/>
              <a:t>Partea ce </a:t>
            </a:r>
            <a:r>
              <a:rPr lang="es-ES" dirty="0" err="1" smtClean="0"/>
              <a:t>reprezinta</a:t>
            </a:r>
            <a:r>
              <a:rPr lang="es-ES" dirty="0" smtClean="0"/>
              <a:t> </a:t>
            </a:r>
            <a:r>
              <a:rPr lang="es-ES" b="1" dirty="0" err="1" smtClean="0"/>
              <a:t>numarul</a:t>
            </a:r>
            <a:r>
              <a:rPr lang="es-ES" b="1" dirty="0" smtClean="0"/>
              <a:t> host </a:t>
            </a:r>
            <a:r>
              <a:rPr lang="es-ES" dirty="0" smtClean="0"/>
              <a:t>al </a:t>
            </a:r>
            <a:r>
              <a:rPr lang="es-ES" dirty="0" err="1" smtClean="0"/>
              <a:t>unei</a:t>
            </a:r>
            <a:r>
              <a:rPr lang="es-ES" dirty="0" smtClean="0"/>
              <a:t> </a:t>
            </a:r>
            <a:r>
              <a:rPr lang="es-ES" dirty="0" err="1" smtClean="0"/>
              <a:t>adrese</a:t>
            </a:r>
            <a:r>
              <a:rPr lang="es-ES" dirty="0" smtClean="0"/>
              <a:t> IP este </a:t>
            </a:r>
            <a:r>
              <a:rPr lang="es-ES" dirty="0" err="1" smtClean="0"/>
              <a:t>subdivizat</a:t>
            </a:r>
            <a:r>
              <a:rPr lang="es-ES" dirty="0" smtClean="0"/>
              <a:t> </a:t>
            </a:r>
            <a:r>
              <a:rPr lang="es-ES" dirty="0" err="1" smtClean="0"/>
              <a:t>din</a:t>
            </a:r>
            <a:r>
              <a:rPr lang="es-ES" dirty="0" smtClean="0"/>
              <a:t> </a:t>
            </a:r>
            <a:r>
              <a:rPr lang="es-ES" dirty="0" err="1" smtClean="0"/>
              <a:t>nou</a:t>
            </a:r>
            <a:r>
              <a:rPr lang="es-ES" dirty="0" smtClean="0"/>
              <a:t> in:</a:t>
            </a:r>
          </a:p>
          <a:p>
            <a:pPr lvl="1"/>
            <a:r>
              <a:rPr lang="es-ES" b="1" dirty="0" err="1" smtClean="0"/>
              <a:t>numar</a:t>
            </a:r>
            <a:r>
              <a:rPr lang="es-ES" b="1" dirty="0" smtClean="0"/>
              <a:t> de </a:t>
            </a:r>
            <a:r>
              <a:rPr lang="es-ES" b="1" dirty="0" err="1" smtClean="0"/>
              <a:t>subretea</a:t>
            </a:r>
            <a:r>
              <a:rPr lang="es-ES" b="1" dirty="0" smtClean="0"/>
              <a:t> </a:t>
            </a:r>
            <a:r>
              <a:rPr lang="es-ES" dirty="0" smtClean="0"/>
              <a:t>(</a:t>
            </a:r>
            <a:r>
              <a:rPr lang="es-ES" dirty="0" err="1" smtClean="0"/>
              <a:t>subnetID</a:t>
            </a:r>
            <a:r>
              <a:rPr lang="es-ES" dirty="0" smtClean="0"/>
              <a:t>) si </a:t>
            </a:r>
          </a:p>
          <a:p>
            <a:pPr lvl="1"/>
            <a:r>
              <a:rPr lang="es-ES" b="1" dirty="0" err="1" smtClean="0"/>
              <a:t>numar</a:t>
            </a:r>
            <a:r>
              <a:rPr lang="es-ES" b="1" dirty="0" smtClean="0"/>
              <a:t> host </a:t>
            </a:r>
            <a:r>
              <a:rPr lang="es-ES" dirty="0" smtClean="0"/>
              <a:t>(</a:t>
            </a:r>
            <a:r>
              <a:rPr lang="es-ES" dirty="0" err="1" smtClean="0"/>
              <a:t>hostID</a:t>
            </a:r>
            <a:r>
              <a:rPr lang="es-ES" dirty="0" smtClean="0"/>
              <a:t>).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[ </a:t>
            </a:r>
            <a:r>
              <a:rPr lang="en-US" dirty="0" err="1" smtClean="0">
                <a:solidFill>
                  <a:srgbClr val="FF0000"/>
                </a:solidFill>
              </a:rPr>
              <a:t>netID</a:t>
            </a:r>
            <a:r>
              <a:rPr lang="en-US" dirty="0" smtClean="0">
                <a:solidFill>
                  <a:srgbClr val="FF0000"/>
                </a:solidFill>
              </a:rPr>
              <a:t> ] [ </a:t>
            </a:r>
            <a:r>
              <a:rPr lang="en-US" dirty="0" err="1" smtClean="0">
                <a:solidFill>
                  <a:srgbClr val="FF0000"/>
                </a:solidFill>
              </a:rPr>
              <a:t>subnetID</a:t>
            </a:r>
            <a:r>
              <a:rPr lang="en-US" dirty="0" smtClean="0">
                <a:solidFill>
                  <a:srgbClr val="FF0000"/>
                </a:solidFill>
              </a:rPr>
              <a:t> ] [ </a:t>
            </a:r>
            <a:r>
              <a:rPr lang="en-US" dirty="0" err="1" smtClean="0">
                <a:solidFill>
                  <a:srgbClr val="FF0000"/>
                </a:solidFill>
              </a:rPr>
              <a:t>hostID</a:t>
            </a:r>
            <a:r>
              <a:rPr lang="en-US" dirty="0" smtClean="0">
                <a:solidFill>
                  <a:srgbClr val="FF0000"/>
                </a:solidFill>
              </a:rPr>
              <a:t> ]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[ </a:t>
            </a:r>
            <a:r>
              <a:rPr lang="en-US" dirty="0" err="1" smtClean="0">
                <a:solidFill>
                  <a:srgbClr val="FF0000"/>
                </a:solidFill>
              </a:rPr>
              <a:t>subnetID</a:t>
            </a:r>
            <a:r>
              <a:rPr lang="en-US" dirty="0" smtClean="0">
                <a:solidFill>
                  <a:srgbClr val="FF0000"/>
                </a:solidFill>
              </a:rPr>
              <a:t> ] [ </a:t>
            </a:r>
            <a:r>
              <a:rPr lang="en-US" dirty="0" err="1" smtClean="0">
                <a:solidFill>
                  <a:srgbClr val="FF0000"/>
                </a:solidFill>
              </a:rPr>
              <a:t>hostID</a:t>
            </a:r>
            <a:r>
              <a:rPr lang="en-US" dirty="0" smtClean="0">
                <a:solidFill>
                  <a:srgbClr val="FF0000"/>
                </a:solidFill>
              </a:rPr>
              <a:t> ] </a:t>
            </a:r>
            <a:r>
              <a:rPr lang="en-US" dirty="0" smtClean="0"/>
              <a:t>= </a:t>
            </a:r>
            <a:r>
              <a:rPr lang="en-US" dirty="0" err="1" smtClean="0"/>
              <a:t>adresa</a:t>
            </a:r>
            <a:r>
              <a:rPr lang="en-US" dirty="0" smtClean="0"/>
              <a:t> </a:t>
            </a:r>
            <a:r>
              <a:rPr lang="en-US" dirty="0" err="1" smtClean="0"/>
              <a:t>locala</a:t>
            </a:r>
            <a:endParaRPr lang="en-US" dirty="0" smtClean="0"/>
          </a:p>
          <a:p>
            <a:r>
              <a:rPr lang="en-US" dirty="0" smtClean="0"/>
              <a:t>Se </a:t>
            </a:r>
            <a:r>
              <a:rPr lang="en-US" dirty="0" err="1" smtClean="0"/>
              <a:t>foloseste</a:t>
            </a:r>
            <a:r>
              <a:rPr lang="en-US" dirty="0" smtClean="0"/>
              <a:t> o </a:t>
            </a:r>
            <a:r>
              <a:rPr lang="en-US" b="1" dirty="0" err="1" smtClean="0"/>
              <a:t>masca</a:t>
            </a:r>
            <a:r>
              <a:rPr lang="en-US" b="1" dirty="0" smtClean="0"/>
              <a:t> de </a:t>
            </a:r>
            <a:r>
              <a:rPr lang="en-US" b="1" dirty="0" err="1" smtClean="0"/>
              <a:t>subretea</a:t>
            </a:r>
            <a:r>
              <a:rPr lang="en-US" b="1" dirty="0" smtClean="0"/>
              <a:t> </a:t>
            </a:r>
            <a:r>
              <a:rPr lang="en-US" dirty="0" smtClean="0"/>
              <a:t>(4B)</a:t>
            </a:r>
          </a:p>
          <a:p>
            <a:pPr lvl="1"/>
            <a:r>
              <a:rPr lang="en-US" b="1" dirty="0" err="1" smtClean="0"/>
              <a:t>Bitii</a:t>
            </a:r>
            <a:r>
              <a:rPr lang="en-US" b="1" dirty="0" smtClean="0"/>
              <a:t> 0 </a:t>
            </a:r>
            <a:r>
              <a:rPr lang="en-US" dirty="0" smtClean="0"/>
              <a:t>din </a:t>
            </a:r>
            <a:r>
              <a:rPr lang="en-US" dirty="0" err="1" smtClean="0"/>
              <a:t>masca</a:t>
            </a:r>
            <a:r>
              <a:rPr lang="en-US" dirty="0" smtClean="0"/>
              <a:t> de </a:t>
            </a:r>
            <a:r>
              <a:rPr lang="en-US" dirty="0" err="1" smtClean="0"/>
              <a:t>subretea</a:t>
            </a:r>
            <a:r>
              <a:rPr lang="en-US" dirty="0" smtClean="0"/>
              <a:t> </a:t>
            </a:r>
            <a:r>
              <a:rPr lang="en-US" dirty="0" err="1" smtClean="0"/>
              <a:t>indica</a:t>
            </a:r>
            <a:r>
              <a:rPr lang="en-US" dirty="0" smtClean="0"/>
              <a:t> </a:t>
            </a:r>
            <a:r>
              <a:rPr lang="en-US" dirty="0" err="1" smtClean="0"/>
              <a:t>bitii</a:t>
            </a:r>
            <a:r>
              <a:rPr lang="en-US" dirty="0" smtClean="0"/>
              <a:t> care </a:t>
            </a:r>
            <a:r>
              <a:rPr lang="en-US" dirty="0" err="1" smtClean="0"/>
              <a:t>fac</a:t>
            </a:r>
            <a:r>
              <a:rPr lang="en-US" dirty="0" smtClean="0"/>
              <a:t> parte din </a:t>
            </a:r>
            <a:r>
              <a:rPr lang="en-US" dirty="0" err="1" smtClean="0"/>
              <a:t>numarul</a:t>
            </a:r>
            <a:r>
              <a:rPr lang="en-US" dirty="0" smtClean="0"/>
              <a:t> de </a:t>
            </a:r>
            <a:r>
              <a:rPr lang="en-US" b="1" dirty="0" smtClean="0"/>
              <a:t>host</a:t>
            </a:r>
            <a:r>
              <a:rPr lang="en-US" dirty="0" smtClean="0"/>
              <a:t>, </a:t>
            </a:r>
          </a:p>
          <a:p>
            <a:pPr lvl="1"/>
            <a:r>
              <a:rPr lang="en-US" b="1" dirty="0" err="1" smtClean="0"/>
              <a:t>Bitii</a:t>
            </a:r>
            <a:r>
              <a:rPr lang="en-US" b="1" dirty="0" smtClean="0"/>
              <a:t> 1 </a:t>
            </a:r>
            <a:r>
              <a:rPr lang="en-US" dirty="0" err="1" smtClean="0"/>
              <a:t>sunt</a:t>
            </a:r>
            <a:r>
              <a:rPr lang="en-US" dirty="0" smtClean="0"/>
              <a:t> </a:t>
            </a:r>
            <a:r>
              <a:rPr lang="en-US" dirty="0" err="1" smtClean="0"/>
              <a:t>atribuiti</a:t>
            </a:r>
            <a:r>
              <a:rPr lang="en-US" dirty="0" smtClean="0"/>
              <a:t> </a:t>
            </a:r>
            <a:r>
              <a:rPr lang="en-US" dirty="0" err="1" smtClean="0"/>
              <a:t>numarului</a:t>
            </a:r>
            <a:r>
              <a:rPr lang="en-US" dirty="0" smtClean="0"/>
              <a:t> de </a:t>
            </a:r>
            <a:r>
              <a:rPr lang="en-US" b="1" dirty="0" err="1" smtClean="0"/>
              <a:t>subretea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Exemplu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b="1" dirty="0" smtClean="0"/>
              <a:t>o </a:t>
            </a:r>
            <a:r>
              <a:rPr lang="en-US" b="1" dirty="0" err="1" smtClean="0"/>
              <a:t>retea</a:t>
            </a:r>
            <a:r>
              <a:rPr lang="en-US" b="1" dirty="0" smtClean="0"/>
              <a:t> de </a:t>
            </a:r>
            <a:r>
              <a:rPr lang="en-US" b="1" dirty="0" err="1" smtClean="0"/>
              <a:t>clasa</a:t>
            </a:r>
            <a:r>
              <a:rPr lang="en-US" b="1" dirty="0" smtClean="0"/>
              <a:t> B </a:t>
            </a:r>
            <a:r>
              <a:rPr lang="en-US" dirty="0" smtClean="0"/>
              <a:t>cu </a:t>
            </a:r>
            <a:r>
              <a:rPr lang="en-US" dirty="0" err="1" smtClean="0"/>
              <a:t>subretele</a:t>
            </a:r>
            <a:r>
              <a:rPr lang="en-US" dirty="0" smtClean="0"/>
              <a:t>, care are o parte </a:t>
            </a:r>
            <a:r>
              <a:rPr lang="en-US" dirty="0" err="1" smtClean="0"/>
              <a:t>locala</a:t>
            </a:r>
            <a:r>
              <a:rPr lang="en-US" dirty="0" smtClean="0"/>
              <a:t> de </a:t>
            </a:r>
            <a:r>
              <a:rPr lang="en-US" b="1" dirty="0" smtClean="0"/>
              <a:t>16 </a:t>
            </a:r>
            <a:r>
              <a:rPr lang="en-US" b="1" dirty="0" err="1" smtClean="0"/>
              <a:t>biti</a:t>
            </a:r>
            <a:r>
              <a:rPr lang="en-US" b="1" dirty="0" smtClean="0"/>
              <a:t> (2B), </a:t>
            </a:r>
            <a:r>
              <a:rPr lang="en-US" dirty="0" err="1" smtClean="0"/>
              <a:t>poate</a:t>
            </a:r>
            <a:r>
              <a:rPr lang="en-US" dirty="0" smtClean="0"/>
              <a:t> </a:t>
            </a:r>
            <a:r>
              <a:rPr lang="en-US" dirty="0" err="1" smtClean="0"/>
              <a:t>folosi</a:t>
            </a:r>
            <a:r>
              <a:rPr lang="en-US" dirty="0" smtClean="0"/>
              <a:t>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dintre</a:t>
            </a:r>
            <a:r>
              <a:rPr lang="en-US" dirty="0" smtClean="0"/>
              <a:t> </a:t>
            </a:r>
            <a:r>
              <a:rPr lang="en-US" dirty="0" err="1" smtClean="0"/>
              <a:t>urmatoarele</a:t>
            </a:r>
            <a:r>
              <a:rPr lang="en-US" dirty="0" smtClean="0"/>
              <a:t> scheme:</a:t>
            </a:r>
          </a:p>
          <a:p>
            <a:pPr lvl="1"/>
            <a:r>
              <a:rPr lang="en-US" dirty="0" err="1" smtClean="0"/>
              <a:t>Primul</a:t>
            </a:r>
            <a:r>
              <a:rPr lang="en-US" dirty="0" smtClean="0"/>
              <a:t> octet (al </a:t>
            </a:r>
            <a:r>
              <a:rPr lang="en-US" dirty="0" err="1" smtClean="0"/>
              <a:t>partii</a:t>
            </a:r>
            <a:r>
              <a:rPr lang="en-US" dirty="0" smtClean="0"/>
              <a:t> locale) </a:t>
            </a:r>
            <a:r>
              <a:rPr lang="en-US" dirty="0" err="1" smtClean="0"/>
              <a:t>este</a:t>
            </a:r>
            <a:r>
              <a:rPr lang="en-US" dirty="0" smtClean="0"/>
              <a:t> </a:t>
            </a:r>
            <a:r>
              <a:rPr lang="en-US" dirty="0" err="1" smtClean="0"/>
              <a:t>numarul</a:t>
            </a:r>
            <a:r>
              <a:rPr lang="en-US" dirty="0" smtClean="0"/>
              <a:t> </a:t>
            </a:r>
            <a:r>
              <a:rPr lang="en-US" dirty="0" err="1" smtClean="0"/>
              <a:t>subretelei</a:t>
            </a:r>
            <a:r>
              <a:rPr lang="en-US" dirty="0" smtClean="0"/>
              <a:t> </a:t>
            </a:r>
            <a:r>
              <a:rPr lang="en-US" dirty="0" err="1" smtClean="0"/>
              <a:t>iar</a:t>
            </a:r>
            <a:r>
              <a:rPr lang="en-US" dirty="0" smtClean="0"/>
              <a:t> al </a:t>
            </a:r>
            <a:r>
              <a:rPr lang="en-US" dirty="0" err="1" smtClean="0"/>
              <a:t>doilea</a:t>
            </a:r>
            <a:r>
              <a:rPr lang="en-US" dirty="0" smtClean="0"/>
              <a:t> octet </a:t>
            </a:r>
            <a:r>
              <a:rPr lang="en-US" dirty="0" err="1" smtClean="0"/>
              <a:t>este</a:t>
            </a:r>
            <a:r>
              <a:rPr lang="en-US" dirty="0" smtClean="0"/>
              <a:t> </a:t>
            </a:r>
            <a:r>
              <a:rPr lang="en-US" dirty="0" err="1" smtClean="0"/>
              <a:t>numarul</a:t>
            </a:r>
            <a:r>
              <a:rPr lang="en-US" dirty="0" smtClean="0"/>
              <a:t> host. </a:t>
            </a:r>
            <a:r>
              <a:rPr lang="en-US" dirty="0" err="1" smtClean="0"/>
              <a:t>Astfel</a:t>
            </a:r>
            <a:r>
              <a:rPr lang="en-US" dirty="0" smtClean="0"/>
              <a:t> </a:t>
            </a:r>
            <a:r>
              <a:rPr lang="en-US" dirty="0" err="1" smtClean="0"/>
              <a:t>sunt</a:t>
            </a:r>
            <a:r>
              <a:rPr lang="en-US" dirty="0" smtClean="0"/>
              <a:t> </a:t>
            </a:r>
            <a:r>
              <a:rPr lang="en-US" dirty="0" err="1" smtClean="0"/>
              <a:t>posibile</a:t>
            </a:r>
            <a:r>
              <a:rPr lang="en-US" dirty="0" smtClean="0"/>
              <a:t>  2</a:t>
            </a:r>
            <a:r>
              <a:rPr lang="en-US" baseline="30000" dirty="0" smtClean="0"/>
              <a:t>8</a:t>
            </a:r>
            <a:r>
              <a:rPr lang="en-US" dirty="0" smtClean="0"/>
              <a:t>-2 </a:t>
            </a:r>
            <a:r>
              <a:rPr lang="en-US" dirty="0" err="1" smtClean="0"/>
              <a:t>subretele</a:t>
            </a:r>
            <a:r>
              <a:rPr lang="en-US" dirty="0" smtClean="0"/>
              <a:t> (</a:t>
            </a:r>
            <a:r>
              <a:rPr lang="en-US" dirty="0" err="1" smtClean="0"/>
              <a:t>mai</a:t>
            </a:r>
            <a:r>
              <a:rPr lang="en-US" dirty="0" smtClean="0"/>
              <a:t> exact 254 </a:t>
            </a:r>
            <a:r>
              <a:rPr lang="en-US" dirty="0" err="1" smtClean="0"/>
              <a:t>deoarece</a:t>
            </a:r>
            <a:r>
              <a:rPr lang="en-US" dirty="0" smtClean="0"/>
              <a:t> </a:t>
            </a:r>
            <a:r>
              <a:rPr lang="en-US" dirty="0" err="1" smtClean="0"/>
              <a:t>valorile</a:t>
            </a:r>
            <a:r>
              <a:rPr lang="en-US" dirty="0" smtClean="0"/>
              <a:t> 0 </a:t>
            </a:r>
            <a:r>
              <a:rPr lang="en-US" dirty="0" err="1" smtClean="0"/>
              <a:t>si</a:t>
            </a:r>
            <a:r>
              <a:rPr lang="en-US" dirty="0" smtClean="0"/>
              <a:t> 255 </a:t>
            </a:r>
            <a:r>
              <a:rPr lang="en-US" dirty="0" err="1" smtClean="0"/>
              <a:t>sunt</a:t>
            </a:r>
            <a:r>
              <a:rPr lang="en-US" dirty="0" smtClean="0"/>
              <a:t> </a:t>
            </a:r>
            <a:r>
              <a:rPr lang="en-US" dirty="0" err="1" smtClean="0"/>
              <a:t>rezervate</a:t>
            </a:r>
            <a:r>
              <a:rPr lang="en-US" dirty="0" smtClean="0"/>
              <a:t>), </a:t>
            </a:r>
            <a:r>
              <a:rPr lang="en-US" dirty="0" err="1" smtClean="0"/>
              <a:t>fiecare</a:t>
            </a:r>
            <a:r>
              <a:rPr lang="en-US" dirty="0" smtClean="0"/>
              <a:t> </a:t>
            </a:r>
            <a:r>
              <a:rPr lang="en-US" dirty="0" err="1" smtClean="0"/>
              <a:t>avand</a:t>
            </a:r>
            <a:r>
              <a:rPr lang="en-US" dirty="0" smtClean="0"/>
              <a:t> </a:t>
            </a:r>
            <a:r>
              <a:rPr lang="en-US" dirty="0" err="1" smtClean="0"/>
              <a:t>pana</a:t>
            </a:r>
            <a:r>
              <a:rPr lang="en-US" dirty="0" smtClean="0"/>
              <a:t> la 2</a:t>
            </a:r>
            <a:r>
              <a:rPr lang="en-US" baseline="30000" dirty="0" smtClean="0"/>
              <a:t>8</a:t>
            </a:r>
            <a:r>
              <a:rPr lang="en-US" dirty="0" smtClean="0"/>
              <a:t>-2 (254) </a:t>
            </a:r>
            <a:r>
              <a:rPr lang="en-US" dirty="0" err="1" smtClean="0"/>
              <a:t>hosturi</a:t>
            </a:r>
            <a:r>
              <a:rPr lang="en-US" dirty="0" smtClean="0"/>
              <a:t>. </a:t>
            </a:r>
            <a:r>
              <a:rPr lang="en-US" dirty="0" err="1" smtClean="0"/>
              <a:t>Masca</a:t>
            </a:r>
            <a:r>
              <a:rPr lang="en-US" dirty="0" smtClean="0"/>
              <a:t> de </a:t>
            </a:r>
            <a:r>
              <a:rPr lang="en-US" dirty="0" err="1" smtClean="0"/>
              <a:t>subretea</a:t>
            </a:r>
            <a:r>
              <a:rPr lang="en-US" dirty="0" smtClean="0"/>
              <a:t>: </a:t>
            </a:r>
            <a:r>
              <a:rPr lang="en-US" b="1" dirty="0" smtClean="0"/>
              <a:t>255.255.255.0.</a:t>
            </a:r>
          </a:p>
          <a:p>
            <a:pPr lvl="1"/>
            <a:r>
              <a:rPr lang="en-US" dirty="0" err="1" smtClean="0"/>
              <a:t>Primii</a:t>
            </a:r>
            <a:r>
              <a:rPr lang="en-US" dirty="0" smtClean="0"/>
              <a:t> 12 </a:t>
            </a:r>
            <a:r>
              <a:rPr lang="en-US" dirty="0" err="1" smtClean="0"/>
              <a:t>biti</a:t>
            </a:r>
            <a:r>
              <a:rPr lang="en-US" dirty="0" smtClean="0"/>
              <a:t> </a:t>
            </a:r>
            <a:r>
              <a:rPr lang="en-US" dirty="0" err="1" smtClean="0"/>
              <a:t>sunt</a:t>
            </a:r>
            <a:r>
              <a:rPr lang="en-US" dirty="0" smtClean="0"/>
              <a:t> </a:t>
            </a:r>
            <a:r>
              <a:rPr lang="en-US" dirty="0" err="1" smtClean="0"/>
              <a:t>utilizati</a:t>
            </a:r>
            <a:r>
              <a:rPr lang="en-US" dirty="0" smtClean="0"/>
              <a:t> </a:t>
            </a:r>
            <a:r>
              <a:rPr lang="en-US" dirty="0" err="1" smtClean="0"/>
              <a:t>pentru</a:t>
            </a:r>
            <a:r>
              <a:rPr lang="en-US" dirty="0" smtClean="0"/>
              <a:t> </a:t>
            </a:r>
            <a:r>
              <a:rPr lang="en-US" dirty="0" err="1" smtClean="0"/>
              <a:t>numarul</a:t>
            </a:r>
            <a:r>
              <a:rPr lang="en-US" dirty="0" smtClean="0"/>
              <a:t> de </a:t>
            </a:r>
            <a:r>
              <a:rPr lang="en-US" dirty="0" err="1" smtClean="0"/>
              <a:t>subretea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ultimii</a:t>
            </a:r>
            <a:r>
              <a:rPr lang="en-US" dirty="0" smtClean="0"/>
              <a:t> 4 </a:t>
            </a:r>
            <a:r>
              <a:rPr lang="en-US" dirty="0" err="1" smtClean="0"/>
              <a:t>pentru</a:t>
            </a:r>
            <a:r>
              <a:rPr lang="en-US" dirty="0" smtClean="0"/>
              <a:t> </a:t>
            </a:r>
            <a:r>
              <a:rPr lang="en-US" dirty="0" err="1" smtClean="0"/>
              <a:t>numarul</a:t>
            </a:r>
            <a:r>
              <a:rPr lang="en-US" dirty="0" smtClean="0"/>
              <a:t> host. In </a:t>
            </a:r>
            <a:r>
              <a:rPr lang="en-US" dirty="0" err="1" smtClean="0"/>
              <a:t>acest</a:t>
            </a:r>
            <a:r>
              <a:rPr lang="en-US" dirty="0" smtClean="0"/>
              <a:t> </a:t>
            </a:r>
            <a:r>
              <a:rPr lang="en-US" dirty="0" err="1" smtClean="0"/>
              <a:t>caz</a:t>
            </a:r>
            <a:r>
              <a:rPr lang="en-US" dirty="0" smtClean="0"/>
              <a:t> </a:t>
            </a:r>
            <a:r>
              <a:rPr lang="en-US" dirty="0" err="1" smtClean="0"/>
              <a:t>sunt</a:t>
            </a:r>
            <a:r>
              <a:rPr lang="en-US" dirty="0" smtClean="0"/>
              <a:t> </a:t>
            </a:r>
            <a:r>
              <a:rPr lang="en-US" dirty="0" err="1" smtClean="0"/>
              <a:t>posibile</a:t>
            </a:r>
            <a:r>
              <a:rPr lang="en-US" dirty="0" smtClean="0"/>
              <a:t> 2</a:t>
            </a:r>
            <a:r>
              <a:rPr lang="en-US" baseline="30000" dirty="0" smtClean="0"/>
              <a:t>12</a:t>
            </a:r>
            <a:r>
              <a:rPr lang="en-US" dirty="0" smtClean="0"/>
              <a:t>-2 (4094) </a:t>
            </a:r>
            <a:r>
              <a:rPr lang="en-US" dirty="0" err="1" smtClean="0"/>
              <a:t>subretele</a:t>
            </a:r>
            <a:r>
              <a:rPr lang="en-US" dirty="0" smtClean="0"/>
              <a:t> </a:t>
            </a:r>
            <a:r>
              <a:rPr lang="en-US" dirty="0" err="1" smtClean="0"/>
              <a:t>fiecare</a:t>
            </a:r>
            <a:r>
              <a:rPr lang="en-US" dirty="0" smtClean="0"/>
              <a:t> cu 2</a:t>
            </a:r>
            <a:r>
              <a:rPr lang="en-US" baseline="30000" dirty="0" smtClean="0"/>
              <a:t>4</a:t>
            </a:r>
            <a:r>
              <a:rPr lang="en-US" dirty="0" smtClean="0"/>
              <a:t>-2 (14) </a:t>
            </a:r>
            <a:r>
              <a:rPr lang="en-US" dirty="0" err="1" smtClean="0"/>
              <a:t>hosturi</a:t>
            </a:r>
            <a:r>
              <a:rPr lang="en-US" dirty="0" smtClean="0"/>
              <a:t>. </a:t>
            </a:r>
            <a:r>
              <a:rPr lang="en-US" dirty="0" err="1" smtClean="0"/>
              <a:t>Masca</a:t>
            </a:r>
            <a:r>
              <a:rPr lang="en-US" dirty="0" smtClean="0"/>
              <a:t> de </a:t>
            </a:r>
            <a:r>
              <a:rPr lang="en-US" dirty="0" err="1" smtClean="0"/>
              <a:t>subretea</a:t>
            </a:r>
            <a:r>
              <a:rPr lang="en-US" dirty="0" smtClean="0"/>
              <a:t> </a:t>
            </a:r>
            <a:r>
              <a:rPr lang="en-US" b="1" dirty="0" smtClean="0"/>
              <a:t>255.255.255.240.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Conectarea</a:t>
            </a:r>
            <a:r>
              <a:rPr lang="en-US" dirty="0" smtClean="0"/>
              <a:t> la INTERNET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se </a:t>
            </a:r>
            <a:r>
              <a:rPr lang="en-US" dirty="0" err="1" smtClean="0"/>
              <a:t>poate</a:t>
            </a:r>
            <a:r>
              <a:rPr lang="en-US" dirty="0" smtClean="0"/>
              <a:t> face la </a:t>
            </a:r>
            <a:r>
              <a:rPr lang="en-US" dirty="0" err="1" smtClean="0"/>
              <a:t>noi</a:t>
            </a:r>
            <a:r>
              <a:rPr lang="en-US" dirty="0" smtClean="0"/>
              <a:t> </a:t>
            </a:r>
            <a:r>
              <a:rPr lang="en-US" dirty="0" err="1" smtClean="0"/>
              <a:t>prin</a:t>
            </a:r>
            <a:r>
              <a:rPr lang="en-US" dirty="0" smtClean="0"/>
              <a:t> </a:t>
            </a:r>
            <a:r>
              <a:rPr lang="en-US" dirty="0" err="1" smtClean="0"/>
              <a:t>doua</a:t>
            </a:r>
            <a:r>
              <a:rPr lang="en-US" dirty="0" smtClean="0"/>
              <a:t> </a:t>
            </a:r>
            <a:r>
              <a:rPr lang="en-US" dirty="0" err="1" smtClean="0"/>
              <a:t>modalitati</a:t>
            </a:r>
            <a:r>
              <a:rPr lang="en-US" dirty="0" smtClean="0"/>
              <a:t> </a:t>
            </a:r>
            <a:r>
              <a:rPr lang="en-US" dirty="0" err="1" smtClean="0"/>
              <a:t>prin</a:t>
            </a:r>
            <a:r>
              <a:rPr lang="en-US" dirty="0" smtClean="0"/>
              <a:t> </a:t>
            </a:r>
            <a:r>
              <a:rPr lang="en-US" b="1" dirty="0" smtClean="0"/>
              <a:t>modem</a:t>
            </a:r>
            <a:r>
              <a:rPr lang="en-US" dirty="0" smtClean="0"/>
              <a:t> </a:t>
            </a:r>
            <a:r>
              <a:rPr lang="en-US" dirty="0" err="1" smtClean="0"/>
              <a:t>sau</a:t>
            </a:r>
            <a:r>
              <a:rPr lang="en-US" dirty="0" smtClean="0"/>
              <a:t> </a:t>
            </a:r>
            <a:r>
              <a:rPr lang="en-US" dirty="0" err="1" smtClean="0"/>
              <a:t>prin</a:t>
            </a:r>
            <a:r>
              <a:rPr lang="en-US" dirty="0" smtClean="0"/>
              <a:t> </a:t>
            </a:r>
            <a:r>
              <a:rPr lang="en-US" b="1" dirty="0" err="1" smtClean="0"/>
              <a:t>cablu</a:t>
            </a:r>
            <a:r>
              <a:rPr lang="en-US" b="1" dirty="0" smtClean="0"/>
              <a:t> de </a:t>
            </a:r>
            <a:r>
              <a:rPr lang="en-US" b="1" dirty="0" err="1" smtClean="0"/>
              <a:t>televiziune</a:t>
            </a:r>
            <a:r>
              <a:rPr lang="en-US" dirty="0" smtClean="0"/>
              <a:t>. </a:t>
            </a:r>
          </a:p>
          <a:p>
            <a:r>
              <a:rPr lang="en-US" dirty="0" smtClean="0"/>
              <a:t>e </a:t>
            </a:r>
            <a:r>
              <a:rPr lang="en-US" dirty="0" err="1" smtClean="0"/>
              <a:t>nevoie</a:t>
            </a:r>
            <a:r>
              <a:rPr lang="en-US" dirty="0" smtClean="0"/>
              <a:t> de un </a:t>
            </a:r>
            <a:r>
              <a:rPr lang="en-US" b="1" dirty="0" smtClean="0"/>
              <a:t>ISP (Internet Service Provider) </a:t>
            </a:r>
            <a:r>
              <a:rPr lang="en-US" dirty="0" smtClean="0"/>
              <a:t>care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furnizeze</a:t>
            </a:r>
            <a:r>
              <a:rPr lang="en-US" dirty="0" smtClean="0"/>
              <a:t> </a:t>
            </a:r>
            <a:r>
              <a:rPr lang="en-US" dirty="0" err="1" smtClean="0"/>
              <a:t>servicii</a:t>
            </a:r>
            <a:r>
              <a:rPr lang="en-US" dirty="0" smtClean="0"/>
              <a:t> de </a:t>
            </a:r>
            <a:r>
              <a:rPr lang="en-US" dirty="0" err="1" smtClean="0"/>
              <a:t>conectare</a:t>
            </a:r>
            <a:r>
              <a:rPr lang="en-US" dirty="0" smtClean="0"/>
              <a:t> la Internet. </a:t>
            </a:r>
          </a:p>
          <a:p>
            <a:r>
              <a:rPr lang="en-US" dirty="0" err="1" smtClean="0"/>
              <a:t>daca</a:t>
            </a:r>
            <a:r>
              <a:rPr lang="en-US" dirty="0" smtClean="0"/>
              <a:t> </a:t>
            </a:r>
            <a:r>
              <a:rPr lang="en-US" dirty="0" err="1" smtClean="0"/>
              <a:t>Serverul</a:t>
            </a:r>
            <a:r>
              <a:rPr lang="en-US" dirty="0" smtClean="0"/>
              <a:t> ISP-</a:t>
            </a:r>
            <a:r>
              <a:rPr lang="en-US" dirty="0" err="1" smtClean="0"/>
              <a:t>lui</a:t>
            </a:r>
            <a:r>
              <a:rPr lang="en-US" dirty="0" smtClean="0"/>
              <a:t> </a:t>
            </a:r>
            <a:r>
              <a:rPr lang="en-US" dirty="0" err="1" smtClean="0"/>
              <a:t>este</a:t>
            </a:r>
            <a:r>
              <a:rPr lang="en-US" dirty="0" smtClean="0"/>
              <a:t> </a:t>
            </a:r>
            <a:r>
              <a:rPr lang="en-US" dirty="0" err="1" smtClean="0"/>
              <a:t>configurat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poata</a:t>
            </a:r>
            <a:r>
              <a:rPr lang="en-US" dirty="0" smtClean="0"/>
              <a:t> </a:t>
            </a:r>
            <a:r>
              <a:rPr lang="en-US" dirty="0" err="1" smtClean="0"/>
              <a:t>fi</a:t>
            </a:r>
            <a:r>
              <a:rPr lang="en-US" dirty="0" smtClean="0"/>
              <a:t> </a:t>
            </a:r>
            <a:r>
              <a:rPr lang="en-US" dirty="0" err="1" smtClean="0"/>
              <a:t>folosit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ca </a:t>
            </a:r>
            <a:r>
              <a:rPr lang="en-US" b="1" dirty="0" smtClean="0"/>
              <a:t>Proxy automat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calitatea</a:t>
            </a:r>
            <a:r>
              <a:rPr lang="en-US" dirty="0" smtClean="0"/>
              <a:t> </a:t>
            </a:r>
            <a:r>
              <a:rPr lang="en-US" dirty="0" err="1" smtClean="0"/>
              <a:t>serviciului</a:t>
            </a:r>
            <a:r>
              <a:rPr lang="en-US" dirty="0" smtClean="0"/>
              <a:t> </a:t>
            </a:r>
            <a:r>
              <a:rPr lang="en-US" dirty="0" err="1" smtClean="0"/>
              <a:t>creste</a:t>
            </a:r>
            <a:r>
              <a:rPr lang="en-US" dirty="0" smtClean="0"/>
              <a:t> </a:t>
            </a:r>
          </a:p>
          <a:p>
            <a:r>
              <a:rPr lang="en-US" dirty="0" smtClean="0"/>
              <a:t>un </a:t>
            </a:r>
            <a:r>
              <a:rPr lang="en-US" b="1" dirty="0" smtClean="0"/>
              <a:t>server de Proxy </a:t>
            </a:r>
            <a:r>
              <a:rPr lang="en-US" dirty="0" err="1" smtClean="0"/>
              <a:t>foloseste</a:t>
            </a:r>
            <a:r>
              <a:rPr lang="en-US" dirty="0" smtClean="0"/>
              <a:t> disc-</a:t>
            </a:r>
            <a:r>
              <a:rPr lang="en-US" dirty="0" err="1" smtClean="0"/>
              <a:t>uri</a:t>
            </a:r>
            <a:r>
              <a:rPr lang="en-US" dirty="0" smtClean="0"/>
              <a:t> de Cache </a:t>
            </a:r>
            <a:r>
              <a:rPr lang="en-US" dirty="0" err="1" smtClean="0"/>
              <a:t>astfel</a:t>
            </a:r>
            <a:r>
              <a:rPr lang="en-US" dirty="0" smtClean="0"/>
              <a:t> </a:t>
            </a:r>
            <a:r>
              <a:rPr lang="en-US" dirty="0" err="1" smtClean="0"/>
              <a:t>incat</a:t>
            </a:r>
            <a:r>
              <a:rPr lang="en-US" dirty="0" smtClean="0"/>
              <a:t> </a:t>
            </a:r>
            <a:r>
              <a:rPr lang="en-US" dirty="0" err="1" smtClean="0"/>
              <a:t>informatia</a:t>
            </a:r>
            <a:r>
              <a:rPr lang="en-US" dirty="0" smtClean="0"/>
              <a:t> </a:t>
            </a:r>
            <a:r>
              <a:rPr lang="en-US" dirty="0" err="1" smtClean="0"/>
              <a:t>solicitata</a:t>
            </a:r>
            <a:r>
              <a:rPr lang="en-US" dirty="0" smtClean="0"/>
              <a:t> se </a:t>
            </a:r>
            <a:r>
              <a:rPr lang="en-US" dirty="0" err="1" smtClean="0"/>
              <a:t>va</a:t>
            </a:r>
            <a:r>
              <a:rPr lang="en-US" dirty="0" smtClean="0"/>
              <a:t> </a:t>
            </a:r>
            <a:r>
              <a:rPr lang="en-US" dirty="0" err="1" smtClean="0"/>
              <a:t>descarca</a:t>
            </a:r>
            <a:r>
              <a:rPr lang="en-US" dirty="0" smtClean="0"/>
              <a:t> in </a:t>
            </a:r>
            <a:r>
              <a:rPr lang="en-US" dirty="0" err="1" smtClean="0"/>
              <a:t>primul</a:t>
            </a:r>
            <a:r>
              <a:rPr lang="en-US" dirty="0" smtClean="0"/>
              <a:t> rand </a:t>
            </a:r>
            <a:r>
              <a:rPr lang="en-US" dirty="0" err="1" smtClean="0"/>
              <a:t>pe</a:t>
            </a:r>
            <a:r>
              <a:rPr lang="en-US" dirty="0" smtClean="0"/>
              <a:t> </a:t>
            </a:r>
            <a:r>
              <a:rPr lang="en-US" dirty="0" err="1" smtClean="0"/>
              <a:t>acele</a:t>
            </a:r>
            <a:r>
              <a:rPr lang="en-US" dirty="0" smtClean="0"/>
              <a:t> disc-</a:t>
            </a:r>
            <a:r>
              <a:rPr lang="en-US" dirty="0" err="1" smtClean="0"/>
              <a:t>uri</a:t>
            </a:r>
            <a:r>
              <a:rPr lang="en-US" dirty="0" smtClean="0"/>
              <a:t> de cache </a:t>
            </a:r>
            <a:r>
              <a:rPr lang="en-US" dirty="0" err="1" smtClean="0"/>
              <a:t>asigurand</a:t>
            </a:r>
            <a:r>
              <a:rPr lang="en-US" dirty="0" smtClean="0"/>
              <a:t> </a:t>
            </a:r>
            <a:r>
              <a:rPr lang="en-US" dirty="0" err="1" smtClean="0"/>
              <a:t>astfel</a:t>
            </a:r>
            <a:r>
              <a:rPr lang="en-US" dirty="0" smtClean="0"/>
              <a:t> o </a:t>
            </a:r>
            <a:r>
              <a:rPr lang="en-US" dirty="0" err="1" smtClean="0"/>
              <a:t>comunicare</a:t>
            </a:r>
            <a:r>
              <a:rPr lang="en-US" dirty="0" smtClean="0"/>
              <a:t> </a:t>
            </a:r>
            <a:r>
              <a:rPr lang="en-US" dirty="0" err="1" smtClean="0"/>
              <a:t>mai</a:t>
            </a:r>
            <a:r>
              <a:rPr lang="en-US" dirty="0" smtClean="0"/>
              <a:t> </a:t>
            </a:r>
            <a:r>
              <a:rPr lang="en-US" dirty="0" err="1" smtClean="0"/>
              <a:t>buna</a:t>
            </a:r>
            <a:r>
              <a:rPr lang="en-US" dirty="0" smtClean="0"/>
              <a:t> cu </a:t>
            </a:r>
            <a:r>
              <a:rPr lang="en-US" dirty="0" err="1" smtClean="0"/>
              <a:t>clientul</a:t>
            </a:r>
            <a:r>
              <a:rPr lang="en-US" dirty="0" smtClean="0"/>
              <a:t>. 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HTML (</a:t>
            </a:r>
            <a:r>
              <a:rPr lang="en-US" dirty="0" err="1" smtClean="0"/>
              <a:t>HyperText</a:t>
            </a:r>
            <a:r>
              <a:rPr lang="en-US" dirty="0" smtClean="0"/>
              <a:t> Markup Language)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un standard de </a:t>
            </a:r>
            <a:r>
              <a:rPr lang="en-US" dirty="0" err="1" smtClean="0"/>
              <a:t>limbaj</a:t>
            </a:r>
            <a:r>
              <a:rPr lang="en-US" dirty="0" smtClean="0"/>
              <a:t> de </a:t>
            </a:r>
            <a:r>
              <a:rPr lang="en-US" dirty="0" err="1" smtClean="0"/>
              <a:t>marcare</a:t>
            </a:r>
            <a:r>
              <a:rPr lang="en-US" dirty="0" smtClean="0"/>
              <a:t> (HTML v 4.01 din 1999), independent de </a:t>
            </a:r>
            <a:r>
              <a:rPr lang="en-US" dirty="0" err="1" smtClean="0"/>
              <a:t>platforma</a:t>
            </a:r>
            <a:endParaRPr lang="en-US" dirty="0" smtClean="0"/>
          </a:p>
          <a:p>
            <a:r>
              <a:rPr lang="en-US" dirty="0" smtClean="0"/>
              <a:t>un </a:t>
            </a:r>
            <a:r>
              <a:rPr lang="en-US" dirty="0" err="1" smtClean="0"/>
              <a:t>fisier</a:t>
            </a:r>
            <a:r>
              <a:rPr lang="en-US" dirty="0" smtClean="0"/>
              <a:t> text, </a:t>
            </a:r>
            <a:r>
              <a:rPr lang="en-US" dirty="0" err="1" smtClean="0"/>
              <a:t>unde</a:t>
            </a:r>
            <a:r>
              <a:rPr lang="en-US" dirty="0" smtClean="0"/>
              <a:t> </a:t>
            </a:r>
            <a:r>
              <a:rPr lang="en-US" dirty="0" err="1" smtClean="0"/>
              <a:t>prin</a:t>
            </a:r>
            <a:r>
              <a:rPr lang="en-US" dirty="0" smtClean="0"/>
              <a:t> </a:t>
            </a:r>
            <a:r>
              <a:rPr lang="en-US" dirty="0" err="1" smtClean="0"/>
              <a:t>folosirea</a:t>
            </a:r>
            <a:r>
              <a:rPr lang="en-US" dirty="0" smtClean="0"/>
              <a:t> </a:t>
            </a:r>
            <a:r>
              <a:rPr lang="en-US" b="1" dirty="0" err="1" smtClean="0"/>
              <a:t>tagurilor</a:t>
            </a:r>
            <a:r>
              <a:rPr lang="en-US" b="1" dirty="0" smtClean="0"/>
              <a:t> HTML</a:t>
            </a:r>
            <a:r>
              <a:rPr lang="en-US" dirty="0" smtClean="0"/>
              <a:t> se pot </a:t>
            </a:r>
            <a:r>
              <a:rPr lang="en-US" dirty="0" err="1" smtClean="0"/>
              <a:t>afisa</a:t>
            </a:r>
            <a:r>
              <a:rPr lang="en-US" dirty="0" smtClean="0"/>
              <a:t> </a:t>
            </a:r>
            <a:r>
              <a:rPr lang="en-US" dirty="0" err="1" smtClean="0"/>
              <a:t>diferite</a:t>
            </a:r>
            <a:r>
              <a:rPr lang="en-US" dirty="0" smtClean="0"/>
              <a:t> </a:t>
            </a:r>
            <a:r>
              <a:rPr lang="en-US" dirty="0" err="1" smtClean="0"/>
              <a:t>informatii</a:t>
            </a:r>
            <a:r>
              <a:rPr lang="en-US" dirty="0" smtClean="0"/>
              <a:t> </a:t>
            </a:r>
            <a:r>
              <a:rPr lang="en-US" dirty="0" err="1" smtClean="0"/>
              <a:t>utilizatorului</a:t>
            </a:r>
            <a:r>
              <a:rPr lang="en-US" dirty="0" smtClean="0"/>
              <a:t>, </a:t>
            </a:r>
            <a:r>
              <a:rPr lang="en-US" dirty="0" err="1" smtClean="0"/>
              <a:t>precum</a:t>
            </a:r>
            <a:r>
              <a:rPr lang="en-US" dirty="0" smtClean="0"/>
              <a:t> </a:t>
            </a:r>
            <a:r>
              <a:rPr lang="en-US" dirty="0" err="1" smtClean="0"/>
              <a:t>texte</a:t>
            </a:r>
            <a:r>
              <a:rPr lang="en-US" dirty="0" smtClean="0"/>
              <a:t>, </a:t>
            </a:r>
            <a:r>
              <a:rPr lang="en-US" dirty="0" err="1" smtClean="0"/>
              <a:t>imagini</a:t>
            </a:r>
            <a:r>
              <a:rPr lang="en-US" dirty="0" smtClean="0"/>
              <a:t>, </a:t>
            </a:r>
            <a:r>
              <a:rPr lang="en-US" dirty="0" err="1" smtClean="0"/>
              <a:t>clipuri</a:t>
            </a:r>
            <a:r>
              <a:rPr lang="en-US" dirty="0" smtClean="0"/>
              <a:t> video </a:t>
            </a:r>
            <a:r>
              <a:rPr lang="en-US" dirty="0" err="1" smtClean="0"/>
              <a:t>si</a:t>
            </a:r>
            <a:r>
              <a:rPr lang="en-US" dirty="0" smtClean="0"/>
              <a:t> audio, </a:t>
            </a:r>
            <a:r>
              <a:rPr lang="en-US" dirty="0" err="1" smtClean="0"/>
              <a:t>aplicatii</a:t>
            </a:r>
            <a:r>
              <a:rPr lang="en-US" dirty="0" smtClean="0"/>
              <a:t> flash, etc. </a:t>
            </a:r>
          </a:p>
          <a:p>
            <a:r>
              <a:rPr lang="en-US" dirty="0" err="1" smtClean="0"/>
              <a:t>Paginile</a:t>
            </a:r>
            <a:r>
              <a:rPr lang="en-US" dirty="0" smtClean="0"/>
              <a:t> HTML pot </a:t>
            </a:r>
            <a:r>
              <a:rPr lang="en-US" dirty="0" err="1" smtClean="0"/>
              <a:t>fi</a:t>
            </a:r>
            <a:r>
              <a:rPr lang="en-US" dirty="0" smtClean="0"/>
              <a:t> </a:t>
            </a:r>
            <a:r>
              <a:rPr lang="en-US" b="1" dirty="0" err="1" smtClean="0"/>
              <a:t>stilizate</a:t>
            </a:r>
            <a:r>
              <a:rPr lang="en-US" dirty="0" smtClean="0"/>
              <a:t> (</a:t>
            </a:r>
            <a:r>
              <a:rPr lang="en-US" dirty="0" err="1" smtClean="0"/>
              <a:t>aplicare</a:t>
            </a:r>
            <a:r>
              <a:rPr lang="en-US" dirty="0" smtClean="0"/>
              <a:t> </a:t>
            </a:r>
            <a:r>
              <a:rPr lang="en-US" dirty="0" err="1" smtClean="0"/>
              <a:t>culori</a:t>
            </a:r>
            <a:r>
              <a:rPr lang="en-US" dirty="0" smtClean="0"/>
              <a:t>, </a:t>
            </a:r>
            <a:r>
              <a:rPr lang="en-US" dirty="0" err="1" smtClean="0"/>
              <a:t>dimensiuni</a:t>
            </a:r>
            <a:r>
              <a:rPr lang="en-US" dirty="0" smtClean="0"/>
              <a:t>, </a:t>
            </a:r>
            <a:r>
              <a:rPr lang="en-US" dirty="0" err="1" smtClean="0"/>
              <a:t>stiluri</a:t>
            </a:r>
            <a:r>
              <a:rPr lang="en-US" dirty="0" smtClean="0"/>
              <a:t> </a:t>
            </a:r>
            <a:r>
              <a:rPr lang="en-US" dirty="0" err="1" smtClean="0"/>
              <a:t>elementelor</a:t>
            </a:r>
            <a:r>
              <a:rPr lang="en-US" dirty="0" smtClean="0"/>
              <a:t> gen </a:t>
            </a:r>
            <a:r>
              <a:rPr lang="en-US" dirty="0" err="1" smtClean="0"/>
              <a:t>texte</a:t>
            </a:r>
            <a:r>
              <a:rPr lang="en-US" dirty="0" smtClean="0"/>
              <a:t>, </a:t>
            </a:r>
            <a:r>
              <a:rPr lang="en-US" dirty="0" err="1" smtClean="0"/>
              <a:t>imagini</a:t>
            </a:r>
            <a:r>
              <a:rPr lang="en-US" dirty="0" smtClean="0"/>
              <a:t>, etc) cu </a:t>
            </a:r>
            <a:r>
              <a:rPr lang="en-US" dirty="0" err="1" smtClean="0"/>
              <a:t>ajutorul</a:t>
            </a:r>
            <a:r>
              <a:rPr lang="en-US" dirty="0" smtClean="0"/>
              <a:t> </a:t>
            </a:r>
            <a:r>
              <a:rPr lang="en-US" b="1" dirty="0" smtClean="0"/>
              <a:t>CSS</a:t>
            </a:r>
            <a:r>
              <a:rPr lang="en-US" dirty="0" smtClean="0"/>
              <a:t>-</a:t>
            </a:r>
            <a:r>
              <a:rPr lang="en-US" dirty="0" err="1" smtClean="0"/>
              <a:t>urilor</a:t>
            </a:r>
            <a:r>
              <a:rPr lang="en-US" dirty="0" smtClean="0"/>
              <a:t>.(Cascading Style Sheets), </a:t>
            </a:r>
            <a:r>
              <a:rPr lang="en-US" dirty="0" err="1" smtClean="0"/>
              <a:t>limbaj</a:t>
            </a:r>
            <a:r>
              <a:rPr lang="en-US" dirty="0" smtClean="0"/>
              <a:t> </a:t>
            </a:r>
            <a:r>
              <a:rPr lang="en-US" dirty="0" err="1" smtClean="0"/>
              <a:t>folosit</a:t>
            </a:r>
            <a:r>
              <a:rPr lang="en-US" dirty="0" smtClean="0"/>
              <a:t> strict </a:t>
            </a:r>
            <a:r>
              <a:rPr lang="en-US" dirty="0" err="1" smtClean="0"/>
              <a:t>pentru</a:t>
            </a:r>
            <a:r>
              <a:rPr lang="en-US" dirty="0" smtClean="0"/>
              <a:t> </a:t>
            </a:r>
            <a:r>
              <a:rPr lang="en-US" dirty="0" err="1" smtClean="0"/>
              <a:t>stilizarea</a:t>
            </a:r>
            <a:r>
              <a:rPr lang="en-US" dirty="0" smtClean="0"/>
              <a:t> </a:t>
            </a:r>
            <a:r>
              <a:rPr lang="en-US" dirty="0" err="1" smtClean="0"/>
              <a:t>paginilor</a:t>
            </a:r>
            <a:r>
              <a:rPr lang="en-US" dirty="0" smtClean="0"/>
              <a:t>. 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Taguri</a:t>
            </a:r>
            <a:r>
              <a:rPr lang="en-US" dirty="0" smtClean="0"/>
              <a:t> HTML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err="1" smtClean="0"/>
              <a:t>Marcarea</a:t>
            </a:r>
            <a:r>
              <a:rPr lang="en-US" dirty="0" smtClean="0"/>
              <a:t> se </a:t>
            </a:r>
            <a:r>
              <a:rPr lang="en-US" dirty="0" err="1" smtClean="0"/>
              <a:t>realizeaza</a:t>
            </a:r>
            <a:r>
              <a:rPr lang="en-US" dirty="0" smtClean="0"/>
              <a:t> </a:t>
            </a:r>
            <a:r>
              <a:rPr lang="en-US" dirty="0" err="1" smtClean="0"/>
              <a:t>prin</a:t>
            </a:r>
            <a:r>
              <a:rPr lang="en-US" dirty="0" smtClean="0"/>
              <a:t> tag-</a:t>
            </a:r>
            <a:r>
              <a:rPr lang="en-US" dirty="0" err="1" smtClean="0"/>
              <a:t>uri</a:t>
            </a:r>
            <a:r>
              <a:rPr lang="en-US" dirty="0" smtClean="0"/>
              <a:t> de tip</a:t>
            </a:r>
          </a:p>
          <a:p>
            <a:pPr lvl="1"/>
            <a:r>
              <a:rPr lang="en-US" b="1" dirty="0" smtClean="0"/>
              <a:t>Bloc</a:t>
            </a:r>
            <a:r>
              <a:rPr lang="en-US" dirty="0" smtClean="0"/>
              <a:t>: &lt;</a:t>
            </a:r>
            <a:r>
              <a:rPr lang="en-US" dirty="0" err="1" smtClean="0"/>
              <a:t>numetag</a:t>
            </a:r>
            <a:r>
              <a:rPr lang="en-US" dirty="0" smtClean="0"/>
              <a:t>&gt;…&lt;/</a:t>
            </a:r>
            <a:r>
              <a:rPr lang="en-US" dirty="0" err="1" smtClean="0"/>
              <a:t>numetag</a:t>
            </a:r>
            <a:r>
              <a:rPr lang="en-US" dirty="0" smtClean="0"/>
              <a:t>&gt;</a:t>
            </a:r>
          </a:p>
          <a:p>
            <a:pPr lvl="2"/>
            <a:r>
              <a:rPr lang="en-US" dirty="0" smtClean="0">
                <a:solidFill>
                  <a:srgbClr val="00B0F0"/>
                </a:solidFill>
              </a:rPr>
              <a:t>&lt;p&gt;</a:t>
            </a:r>
            <a:r>
              <a:rPr lang="en-US" dirty="0" err="1" smtClean="0"/>
              <a:t>Acesta</a:t>
            </a:r>
            <a:r>
              <a:rPr lang="en-US" dirty="0" smtClean="0"/>
              <a:t> </a:t>
            </a:r>
            <a:r>
              <a:rPr lang="en-US" dirty="0" err="1" smtClean="0"/>
              <a:t>este</a:t>
            </a:r>
            <a:r>
              <a:rPr lang="en-US" dirty="0" smtClean="0"/>
              <a:t> un </a:t>
            </a:r>
            <a:r>
              <a:rPr lang="en-US" dirty="0" err="1" smtClean="0"/>
              <a:t>paragraf</a:t>
            </a:r>
            <a:r>
              <a:rPr lang="en-US" dirty="0" smtClean="0">
                <a:solidFill>
                  <a:srgbClr val="00B0F0"/>
                </a:solidFill>
              </a:rPr>
              <a:t>&lt;/p&gt;</a:t>
            </a:r>
          </a:p>
          <a:p>
            <a:pPr lvl="2"/>
            <a:r>
              <a:rPr lang="en-US" dirty="0" smtClean="0">
                <a:solidFill>
                  <a:srgbClr val="00B0F0"/>
                </a:solidFill>
              </a:rPr>
              <a:t>&lt;h1&gt;</a:t>
            </a:r>
            <a:r>
              <a:rPr lang="en-US" dirty="0" err="1" smtClean="0"/>
              <a:t>Acesta</a:t>
            </a:r>
            <a:r>
              <a:rPr lang="en-US" dirty="0" smtClean="0"/>
              <a:t> </a:t>
            </a:r>
            <a:r>
              <a:rPr lang="en-US" dirty="0" err="1" smtClean="0"/>
              <a:t>este</a:t>
            </a:r>
            <a:r>
              <a:rPr lang="en-US" dirty="0" smtClean="0"/>
              <a:t> un </a:t>
            </a:r>
            <a:r>
              <a:rPr lang="en-US" dirty="0" err="1" smtClean="0"/>
              <a:t>titlu</a:t>
            </a:r>
            <a:r>
              <a:rPr lang="en-US" dirty="0" smtClean="0">
                <a:solidFill>
                  <a:srgbClr val="00B0F0"/>
                </a:solidFill>
              </a:rPr>
              <a:t>&lt;/h1&gt;</a:t>
            </a:r>
          </a:p>
          <a:p>
            <a:pPr lvl="1"/>
            <a:r>
              <a:rPr lang="en-US" b="1" dirty="0" err="1" smtClean="0"/>
              <a:t>Singulare</a:t>
            </a:r>
            <a:r>
              <a:rPr lang="en-US" dirty="0" smtClean="0"/>
              <a:t>: &lt;</a:t>
            </a:r>
            <a:r>
              <a:rPr lang="en-US" dirty="0" err="1" smtClean="0"/>
              <a:t>numetag</a:t>
            </a:r>
            <a:r>
              <a:rPr lang="en-US" dirty="0" smtClean="0"/>
              <a:t>&gt;</a:t>
            </a:r>
          </a:p>
          <a:p>
            <a:pPr lvl="2"/>
            <a:r>
              <a:rPr lang="en-US" dirty="0" smtClean="0">
                <a:solidFill>
                  <a:srgbClr val="00B0F0"/>
                </a:solidFill>
              </a:rPr>
              <a:t>&lt;</a:t>
            </a:r>
            <a:r>
              <a:rPr lang="en-US" dirty="0" err="1" smtClean="0">
                <a:solidFill>
                  <a:srgbClr val="00B0F0"/>
                </a:solidFill>
              </a:rPr>
              <a:t>br</a:t>
            </a:r>
            <a:r>
              <a:rPr lang="en-US" dirty="0" smtClean="0">
                <a:solidFill>
                  <a:srgbClr val="00B0F0"/>
                </a:solidFill>
              </a:rPr>
              <a:t>&gt;</a:t>
            </a:r>
          </a:p>
          <a:p>
            <a:r>
              <a:rPr lang="en-US" dirty="0" err="1" smtClean="0"/>
              <a:t>Tagurile</a:t>
            </a:r>
            <a:r>
              <a:rPr lang="en-US" dirty="0" smtClean="0"/>
              <a:t> HTML nu </a:t>
            </a:r>
            <a:r>
              <a:rPr lang="en-US" dirty="0" err="1" smtClean="0"/>
              <a:t>sunt</a:t>
            </a:r>
            <a:r>
              <a:rPr lang="en-US" dirty="0" smtClean="0"/>
              <a:t> case-sensitive</a:t>
            </a:r>
          </a:p>
          <a:p>
            <a:r>
              <a:rPr lang="en-US" dirty="0" smtClean="0"/>
              <a:t>Tag-</a:t>
            </a:r>
            <a:r>
              <a:rPr lang="en-US" dirty="0" err="1" smtClean="0"/>
              <a:t>urile</a:t>
            </a:r>
            <a:r>
              <a:rPr lang="en-US" dirty="0" smtClean="0"/>
              <a:t> pot </a:t>
            </a:r>
            <a:r>
              <a:rPr lang="en-US" dirty="0" err="1" smtClean="0"/>
              <a:t>avea</a:t>
            </a:r>
            <a:r>
              <a:rPr lang="en-US" dirty="0" smtClean="0"/>
              <a:t> </a:t>
            </a:r>
            <a:r>
              <a:rPr lang="en-US" b="1" dirty="0" err="1" smtClean="0"/>
              <a:t>atribute</a:t>
            </a:r>
            <a:endParaRPr lang="en-US" b="1" dirty="0" smtClean="0"/>
          </a:p>
          <a:p>
            <a:pPr lvl="1"/>
            <a:r>
              <a:rPr lang="fr-FR" dirty="0" smtClean="0">
                <a:solidFill>
                  <a:srgbClr val="00B0F0"/>
                </a:solidFill>
              </a:rPr>
              <a:t>&lt;</a:t>
            </a:r>
            <a:r>
              <a:rPr lang="fr-FR" dirty="0" err="1" smtClean="0">
                <a:solidFill>
                  <a:srgbClr val="00B0F0"/>
                </a:solidFill>
              </a:rPr>
              <a:t>div</a:t>
            </a:r>
            <a:r>
              <a:rPr lang="fr-FR" dirty="0" smtClean="0">
                <a:solidFill>
                  <a:srgbClr val="00B0F0"/>
                </a:solidFill>
              </a:rPr>
              <a:t> </a:t>
            </a:r>
            <a:r>
              <a:rPr lang="fr-FR" dirty="0" err="1" smtClean="0">
                <a:solidFill>
                  <a:srgbClr val="FF0000"/>
                </a:solidFill>
              </a:rPr>
              <a:t>align</a:t>
            </a:r>
            <a:r>
              <a:rPr lang="fr-FR" dirty="0" smtClean="0">
                <a:solidFill>
                  <a:srgbClr val="FF0000"/>
                </a:solidFill>
              </a:rPr>
              <a:t>="center"</a:t>
            </a:r>
            <a:r>
              <a:rPr lang="fr-FR" dirty="0" smtClean="0">
                <a:solidFill>
                  <a:srgbClr val="00B0F0"/>
                </a:solidFill>
              </a:rPr>
              <a:t>&gt;</a:t>
            </a:r>
            <a:r>
              <a:rPr lang="fr-FR" dirty="0" err="1" smtClean="0"/>
              <a:t>Text</a:t>
            </a:r>
            <a:r>
              <a:rPr lang="fr-FR" dirty="0" smtClean="0"/>
              <a:t> </a:t>
            </a:r>
            <a:r>
              <a:rPr lang="fr-FR" dirty="0" err="1" smtClean="0"/>
              <a:t>centrat</a:t>
            </a:r>
            <a:r>
              <a:rPr lang="fr-FR" dirty="0" smtClean="0">
                <a:solidFill>
                  <a:srgbClr val="00B0F0"/>
                </a:solidFill>
              </a:rPr>
              <a:t>&lt;/</a:t>
            </a:r>
            <a:r>
              <a:rPr lang="fr-FR" dirty="0" err="1" smtClean="0">
                <a:solidFill>
                  <a:srgbClr val="00B0F0"/>
                </a:solidFill>
              </a:rPr>
              <a:t>div</a:t>
            </a:r>
            <a:r>
              <a:rPr lang="fr-FR" dirty="0" smtClean="0">
                <a:solidFill>
                  <a:srgbClr val="00B0F0"/>
                </a:solidFill>
              </a:rPr>
              <a:t>&gt;</a:t>
            </a:r>
          </a:p>
          <a:p>
            <a:pPr lvl="1"/>
            <a:r>
              <a:rPr lang="fr-FR" dirty="0" smtClean="0">
                <a:solidFill>
                  <a:srgbClr val="00B0F0"/>
                </a:solidFill>
              </a:rPr>
              <a:t>&lt;font </a:t>
            </a:r>
            <a:r>
              <a:rPr lang="fr-FR" dirty="0" err="1" smtClean="0">
                <a:solidFill>
                  <a:srgbClr val="FF0000"/>
                </a:solidFill>
              </a:rPr>
              <a:t>color</a:t>
            </a:r>
            <a:r>
              <a:rPr lang="fr-FR" dirty="0" smtClean="0">
                <a:solidFill>
                  <a:srgbClr val="FF0000"/>
                </a:solidFill>
              </a:rPr>
              <a:t>="</a:t>
            </a:r>
            <a:r>
              <a:rPr lang="fr-FR" dirty="0" err="1" smtClean="0">
                <a:solidFill>
                  <a:srgbClr val="FF0000"/>
                </a:solidFill>
              </a:rPr>
              <a:t>blue</a:t>
            </a:r>
            <a:r>
              <a:rPr lang="fr-FR" dirty="0" smtClean="0">
                <a:solidFill>
                  <a:srgbClr val="FF0000"/>
                </a:solidFill>
              </a:rPr>
              <a:t>"</a:t>
            </a:r>
            <a:r>
              <a:rPr lang="fr-FR" dirty="0" smtClean="0">
                <a:solidFill>
                  <a:srgbClr val="00B0F0"/>
                </a:solidFill>
              </a:rPr>
              <a:t>&gt;</a:t>
            </a:r>
            <a:r>
              <a:rPr lang="fr-FR" dirty="0" err="1" smtClean="0"/>
              <a:t>Text</a:t>
            </a:r>
            <a:r>
              <a:rPr lang="fr-FR" dirty="0" smtClean="0"/>
              <a:t> </a:t>
            </a:r>
            <a:r>
              <a:rPr lang="fr-FR" dirty="0" err="1" smtClean="0"/>
              <a:t>afisat</a:t>
            </a:r>
            <a:r>
              <a:rPr lang="fr-FR" dirty="0" smtClean="0"/>
              <a:t> </a:t>
            </a:r>
            <a:r>
              <a:rPr lang="fr-FR" dirty="0" err="1" smtClean="0"/>
              <a:t>cu</a:t>
            </a:r>
            <a:r>
              <a:rPr lang="fr-FR" dirty="0" smtClean="0"/>
              <a:t> </a:t>
            </a:r>
            <a:r>
              <a:rPr lang="fr-FR" dirty="0" err="1" smtClean="0"/>
              <a:t>albastru</a:t>
            </a:r>
            <a:r>
              <a:rPr lang="fr-FR" dirty="0" smtClean="0">
                <a:solidFill>
                  <a:srgbClr val="00B0F0"/>
                </a:solidFill>
              </a:rPr>
              <a:t>&lt;/font&gt;</a:t>
            </a:r>
            <a:endParaRPr lang="en-US" dirty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Structura</a:t>
            </a:r>
            <a:r>
              <a:rPr lang="en-US" dirty="0" smtClean="0"/>
              <a:t> </a:t>
            </a:r>
            <a:r>
              <a:rPr lang="en-US" dirty="0" err="1" smtClean="0"/>
              <a:t>documentului</a:t>
            </a:r>
            <a:r>
              <a:rPr lang="en-US" dirty="0" smtClean="0"/>
              <a:t> HTML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26670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Un document HTML </a:t>
            </a:r>
            <a:r>
              <a:rPr lang="en-US" dirty="0" err="1" smtClean="0"/>
              <a:t>este</a:t>
            </a:r>
            <a:r>
              <a:rPr lang="en-US" dirty="0" smtClean="0"/>
              <a:t> </a:t>
            </a:r>
            <a:r>
              <a:rPr lang="en-US" dirty="0" err="1" smtClean="0"/>
              <a:t>compus</a:t>
            </a:r>
            <a:r>
              <a:rPr lang="en-US" dirty="0" smtClean="0"/>
              <a:t> din 3 </a:t>
            </a:r>
            <a:r>
              <a:rPr lang="en-US" dirty="0" err="1" smtClean="0"/>
              <a:t>secțiuni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o </a:t>
            </a:r>
            <a:r>
              <a:rPr lang="en-US" dirty="0" err="1" smtClean="0"/>
              <a:t>linie</a:t>
            </a:r>
            <a:r>
              <a:rPr lang="en-US" dirty="0" smtClean="0"/>
              <a:t> </a:t>
            </a:r>
            <a:r>
              <a:rPr lang="en-US" dirty="0" err="1" smtClean="0"/>
              <a:t>conţinând</a:t>
            </a:r>
            <a:r>
              <a:rPr lang="en-US" dirty="0" smtClean="0"/>
              <a:t> </a:t>
            </a:r>
            <a:r>
              <a:rPr lang="en-US" dirty="0" err="1" smtClean="0"/>
              <a:t>informaţii</a:t>
            </a:r>
            <a:r>
              <a:rPr lang="en-US" dirty="0" smtClean="0"/>
              <a:t> </a:t>
            </a:r>
            <a:r>
              <a:rPr lang="en-US" dirty="0" err="1" smtClean="0"/>
              <a:t>despre</a:t>
            </a:r>
            <a:r>
              <a:rPr lang="en-US" dirty="0" smtClean="0"/>
              <a:t> </a:t>
            </a:r>
            <a:r>
              <a:rPr lang="en-US" dirty="0" err="1" smtClean="0"/>
              <a:t>versiunea</a:t>
            </a:r>
            <a:r>
              <a:rPr lang="en-US" dirty="0" smtClean="0"/>
              <a:t> HTML,</a:t>
            </a:r>
          </a:p>
          <a:p>
            <a:pPr lvl="1"/>
            <a:r>
              <a:rPr lang="pt-BR" dirty="0" smtClean="0"/>
              <a:t>o secţiune declarativă de început </a:t>
            </a:r>
            <a:r>
              <a:rPr lang="vi-VN" dirty="0" smtClean="0"/>
              <a:t>(header -- delimitată de</a:t>
            </a:r>
            <a:r>
              <a:rPr lang="en-US" dirty="0" smtClean="0"/>
              <a:t> </a:t>
            </a:r>
            <a:r>
              <a:rPr lang="en-US" dirty="0" err="1" smtClean="0"/>
              <a:t>elementul</a:t>
            </a:r>
            <a:r>
              <a:rPr lang="en-US" dirty="0" smtClean="0"/>
              <a:t> </a:t>
            </a:r>
            <a:r>
              <a:rPr lang="en-US" b="1" dirty="0" smtClean="0"/>
              <a:t>HEAD</a:t>
            </a:r>
            <a:r>
              <a:rPr lang="en-US" dirty="0" smtClean="0"/>
              <a:t> ),</a:t>
            </a:r>
          </a:p>
          <a:p>
            <a:pPr lvl="1"/>
            <a:r>
              <a:rPr lang="en-US" dirty="0" smtClean="0"/>
              <a:t>un </a:t>
            </a:r>
            <a:r>
              <a:rPr lang="en-US" dirty="0" err="1" smtClean="0"/>
              <a:t>corp</a:t>
            </a:r>
            <a:r>
              <a:rPr lang="en-US" dirty="0" smtClean="0"/>
              <a:t> (body) care </a:t>
            </a:r>
            <a:r>
              <a:rPr lang="en-US" dirty="0" err="1" smtClean="0"/>
              <a:t>conţine</a:t>
            </a:r>
            <a:r>
              <a:rPr lang="en-US" dirty="0" smtClean="0"/>
              <a:t> </a:t>
            </a:r>
            <a:r>
              <a:rPr lang="en-US" dirty="0" err="1" smtClean="0"/>
              <a:t>conţinutul</a:t>
            </a:r>
            <a:r>
              <a:rPr lang="en-US" dirty="0" smtClean="0"/>
              <a:t> actual al </a:t>
            </a:r>
            <a:r>
              <a:rPr lang="en-US" dirty="0" err="1" smtClean="0"/>
              <a:t>documentului</a:t>
            </a:r>
            <a:r>
              <a:rPr lang="en-US" dirty="0" smtClean="0"/>
              <a:t>, </a:t>
            </a:r>
            <a:r>
              <a:rPr lang="en-US" dirty="0" err="1" smtClean="0"/>
              <a:t>implementat</a:t>
            </a:r>
            <a:r>
              <a:rPr lang="en-US" dirty="0" smtClean="0"/>
              <a:t> cu </a:t>
            </a:r>
            <a:r>
              <a:rPr lang="en-US" dirty="0" err="1" smtClean="0"/>
              <a:t>BODYsau</a:t>
            </a:r>
            <a:r>
              <a:rPr lang="en-US" dirty="0" smtClean="0"/>
              <a:t> FRAMESET.</a:t>
            </a:r>
            <a:endParaRPr lang="en-US" dirty="0"/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/>
          <a:srcRect l="59912" t="35982" b="15562"/>
          <a:stretch>
            <a:fillRect/>
          </a:stretch>
        </p:blipFill>
        <p:spPr bwMode="auto">
          <a:xfrm>
            <a:off x="3276600" y="3886200"/>
            <a:ext cx="3429000" cy="28081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293</TotalTime>
  <Words>1428</Words>
  <Application>Microsoft Office PowerPoint</Application>
  <PresentationFormat>On-screen Show (4:3)</PresentationFormat>
  <Paragraphs>125</Paragraphs>
  <Slides>22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4" baseType="lpstr">
      <vt:lpstr>Solstice</vt:lpstr>
      <vt:lpstr>Document</vt:lpstr>
      <vt:lpstr>Cursul 6</vt:lpstr>
      <vt:lpstr>Adresarea  in Internet</vt:lpstr>
      <vt:lpstr>Dupa dimensiunile celor două câmpuri</vt:lpstr>
      <vt:lpstr>Subretele IP</vt:lpstr>
      <vt:lpstr>Exemplu</vt:lpstr>
      <vt:lpstr>Conectarea la INTERNET</vt:lpstr>
      <vt:lpstr>HTML (HyperText Markup Language)</vt:lpstr>
      <vt:lpstr>Taguri HTML</vt:lpstr>
      <vt:lpstr>Structura documentului HTML</vt:lpstr>
      <vt:lpstr>Reprezentare arborescenta</vt:lpstr>
      <vt:lpstr>Exemple de tag-uri</vt:lpstr>
      <vt:lpstr>Site static sau dinamic</vt:lpstr>
      <vt:lpstr>Pagini dinamice pe partea CLIENT</vt:lpstr>
      <vt:lpstr>Pagini dinamice generate pe partea SERVER</vt:lpstr>
      <vt:lpstr>Generarea paginilor dinamice pe server</vt:lpstr>
      <vt:lpstr>Scripuri server-side</vt:lpstr>
      <vt:lpstr>Modelul ASP Active Server Pages </vt:lpstr>
      <vt:lpstr>Utilizarea bazelor de date in Internet</vt:lpstr>
      <vt:lpstr>XML eXtensible Markup Language </vt:lpstr>
      <vt:lpstr>Documentul XML</vt:lpstr>
      <vt:lpstr>Parser XML</vt:lpstr>
      <vt:lpstr>Hosting si domeniu propriu</vt:lpstr>
    </vt:vector>
  </TitlesOfParts>
  <Company>Academie de Studii Economice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Academia de Studii Economice</dc:creator>
  <cp:lastModifiedBy>bologaramona</cp:lastModifiedBy>
  <cp:revision>48</cp:revision>
  <dcterms:created xsi:type="dcterms:W3CDTF">2013-11-11T11:54:16Z</dcterms:created>
  <dcterms:modified xsi:type="dcterms:W3CDTF">2014-12-03T13:20:18Z</dcterms:modified>
</cp:coreProperties>
</file>